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PT Sans Narrow"/>
      <p:regular r:id="rId30"/>
      <p:bold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Narrow-bold.fntdata"/><Relationship Id="rId30" Type="http://schemas.openxmlformats.org/officeDocument/2006/relationships/font" Target="fonts/PTSansNarrow-regular.fntdata"/><Relationship Id="rId11" Type="http://schemas.openxmlformats.org/officeDocument/2006/relationships/slide" Target="slides/slide7.xml"/><Relationship Id="rId33" Type="http://schemas.openxmlformats.org/officeDocument/2006/relationships/font" Target="fonts/OpenSans-bold.fntdata"/><Relationship Id="rId10" Type="http://schemas.openxmlformats.org/officeDocument/2006/relationships/slide" Target="slides/slide6.xml"/><Relationship Id="rId32" Type="http://schemas.openxmlformats.org/officeDocument/2006/relationships/font" Target="fonts/OpenSans-regular.fntdata"/><Relationship Id="rId13" Type="http://schemas.openxmlformats.org/officeDocument/2006/relationships/slide" Target="slides/slide9.xml"/><Relationship Id="rId35" Type="http://schemas.openxmlformats.org/officeDocument/2006/relationships/font" Target="fonts/OpenSans-boldItalic.fntdata"/><Relationship Id="rId12" Type="http://schemas.openxmlformats.org/officeDocument/2006/relationships/slide" Target="slides/slide8.xml"/><Relationship Id="rId34" Type="http://schemas.openxmlformats.org/officeDocument/2006/relationships/font" Target="fonts/Open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pt-BR"/>
              <a:t>Somente uma curiosidade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4" y="3158251"/>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8"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7"/>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rIns="91425" tIns="91425"/>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rIns="91425" tIns="91425"/>
          <a:lstStyle>
            <a:lvl1pPr lvl="0">
              <a:spcBef>
                <a:spcPts val="0"/>
              </a:spcBef>
              <a:buClr>
                <a:schemeClr val="dk2"/>
              </a:buClr>
              <a:buSzPct val="100000"/>
              <a:defRPr b="0" sz="5400">
                <a:solidFill>
                  <a:schemeClr val="dk2"/>
                </a:solidFill>
              </a:defRPr>
            </a:lvl1pPr>
            <a:lvl2pPr lvl="1">
              <a:spcBef>
                <a:spcPts val="0"/>
              </a:spcBef>
              <a:buClr>
                <a:schemeClr val="dk2"/>
              </a:buClr>
              <a:buSzPct val="100000"/>
              <a:defRPr b="0" sz="5400">
                <a:solidFill>
                  <a:schemeClr val="dk2"/>
                </a:solidFill>
              </a:defRPr>
            </a:lvl2pPr>
            <a:lvl3pPr lvl="2">
              <a:spcBef>
                <a:spcPts val="0"/>
              </a:spcBef>
              <a:buClr>
                <a:schemeClr val="dk2"/>
              </a:buClr>
              <a:buSzPct val="100000"/>
              <a:defRPr b="0" sz="5400">
                <a:solidFill>
                  <a:schemeClr val="dk2"/>
                </a:solidFill>
              </a:defRPr>
            </a:lvl3pPr>
            <a:lvl4pPr lvl="3">
              <a:spcBef>
                <a:spcPts val="0"/>
              </a:spcBef>
              <a:buClr>
                <a:schemeClr val="dk2"/>
              </a:buClr>
              <a:buSzPct val="100000"/>
              <a:defRPr b="0" sz="5400">
                <a:solidFill>
                  <a:schemeClr val="dk2"/>
                </a:solidFill>
              </a:defRPr>
            </a:lvl4pPr>
            <a:lvl5pPr lvl="4">
              <a:spcBef>
                <a:spcPts val="0"/>
              </a:spcBef>
              <a:buClr>
                <a:schemeClr val="dk2"/>
              </a:buClr>
              <a:buSzPct val="100000"/>
              <a:defRPr b="0" sz="5400">
                <a:solidFill>
                  <a:schemeClr val="dk2"/>
                </a:solidFill>
              </a:defRPr>
            </a:lvl5pPr>
            <a:lvl6pPr lvl="5">
              <a:spcBef>
                <a:spcPts val="0"/>
              </a:spcBef>
              <a:buClr>
                <a:schemeClr val="dk2"/>
              </a:buClr>
              <a:buSzPct val="100000"/>
              <a:defRPr b="0" sz="5400">
                <a:solidFill>
                  <a:schemeClr val="dk2"/>
                </a:solidFill>
              </a:defRPr>
            </a:lvl6pPr>
            <a:lvl7pPr lvl="6">
              <a:spcBef>
                <a:spcPts val="0"/>
              </a:spcBef>
              <a:buClr>
                <a:schemeClr val="dk2"/>
              </a:buClr>
              <a:buSzPct val="100000"/>
              <a:defRPr b="0" sz="5400">
                <a:solidFill>
                  <a:schemeClr val="dk2"/>
                </a:solidFill>
              </a:defRPr>
            </a:lvl7pPr>
            <a:lvl8pPr lvl="7">
              <a:spcBef>
                <a:spcPts val="0"/>
              </a:spcBef>
              <a:buClr>
                <a:schemeClr val="dk2"/>
              </a:buClr>
              <a:buSzPct val="100000"/>
              <a:defRPr b="0" sz="5400">
                <a:solidFill>
                  <a:schemeClr val="dk2"/>
                </a:solidFill>
              </a:defRPr>
            </a:lvl8pPr>
            <a:lvl9pPr lvl="8">
              <a:spcBef>
                <a:spcPts val="0"/>
              </a:spcBef>
              <a:buClr>
                <a:schemeClr val="dk2"/>
              </a:buClr>
              <a:buSzPct val="100000"/>
              <a:defRPr b="0" sz="5400">
                <a:solidFill>
                  <a:schemeClr val="dk2"/>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rIns="91425" tIns="91425"/>
          <a:lstStyle>
            <a:lvl1pPr lv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pt-BR"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jp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4.jpg"/><Relationship Id="rId5" Type="http://schemas.openxmlformats.org/officeDocument/2006/relationships/image" Target="../media/image18.jpg"/><Relationship Id="rId6"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ctrTitle"/>
          </p:nvPr>
        </p:nvSpPr>
        <p:spPr>
          <a:xfrm>
            <a:off x="1004150" y="1751764"/>
            <a:ext cx="7136700" cy="1022400"/>
          </a:xfrm>
          <a:prstGeom prst="rect">
            <a:avLst/>
          </a:prstGeom>
        </p:spPr>
        <p:txBody>
          <a:bodyPr anchorCtr="0" anchor="b" bIns="91425" lIns="91425" rIns="91425" tIns="91425">
            <a:noAutofit/>
          </a:bodyPr>
          <a:lstStyle/>
          <a:p>
            <a:pPr lvl="0">
              <a:spcBef>
                <a:spcPts val="0"/>
              </a:spcBef>
              <a:buNone/>
            </a:pPr>
            <a:r>
              <a:rPr lang="pt-BR" sz="3400"/>
              <a:t>ENERGIA: A EXPLORAÇÃO DE GÁS E ÓLEO A PARTIR DO XISTO</a:t>
            </a:r>
          </a:p>
        </p:txBody>
      </p:sp>
      <p:sp>
        <p:nvSpPr>
          <p:cNvPr id="67" name="Shape 67"/>
          <p:cNvSpPr txBox="1"/>
          <p:nvPr>
            <p:ph idx="1" type="subTitle"/>
          </p:nvPr>
        </p:nvSpPr>
        <p:spPr>
          <a:xfrm>
            <a:off x="2137225" y="2850039"/>
            <a:ext cx="4870500" cy="792600"/>
          </a:xfrm>
          <a:prstGeom prst="rect">
            <a:avLst/>
          </a:prstGeom>
        </p:spPr>
        <p:txBody>
          <a:bodyPr anchorCtr="0" anchor="t" bIns="91425" lIns="91425" rIns="91425" tIns="91425">
            <a:noAutofit/>
          </a:bodyPr>
          <a:lstStyle/>
          <a:p>
            <a:pPr lvl="0">
              <a:spcBef>
                <a:spcPts val="0"/>
              </a:spcBef>
              <a:buNone/>
            </a:pPr>
            <a:r>
              <a:rPr lang="pt-BR"/>
              <a:t>Por: Andrew, Jonathas, Luiz, Mateus, Tácio e Vitor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600" cy="707400"/>
          </a:xfrm>
          <a:prstGeom prst="rect">
            <a:avLst/>
          </a:prstGeom>
        </p:spPr>
        <p:txBody>
          <a:bodyPr anchorCtr="0" anchor="t" bIns="91425" lIns="91425" rIns="91425" tIns="91425">
            <a:noAutofit/>
          </a:bodyPr>
          <a:lstStyle/>
          <a:p>
            <a:pPr lvl="0" algn="ctr">
              <a:spcBef>
                <a:spcPts val="0"/>
              </a:spcBef>
              <a:buNone/>
            </a:pPr>
            <a:r>
              <a:rPr lang="pt-BR"/>
              <a:t>PRINCIPAIS PRODUTORES</a:t>
            </a:r>
          </a:p>
        </p:txBody>
      </p:sp>
      <p:pic>
        <p:nvPicPr>
          <p:cNvPr descr="maiores-produtores-de-petrc3b3leo-em-2020.png" id="141" name="Shape 141"/>
          <p:cNvPicPr preferRelativeResize="0"/>
          <p:nvPr/>
        </p:nvPicPr>
        <p:blipFill>
          <a:blip r:embed="rId3">
            <a:alphaModFix/>
          </a:blip>
          <a:stretch>
            <a:fillRect/>
          </a:stretch>
        </p:blipFill>
        <p:spPr>
          <a:xfrm>
            <a:off x="3017787" y="1152425"/>
            <a:ext cx="3108426" cy="368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p:nvPr/>
        </p:nvSpPr>
        <p:spPr>
          <a:xfrm>
            <a:off x="987750" y="1312350"/>
            <a:ext cx="7168500" cy="3273900"/>
          </a:xfrm>
          <a:prstGeom prst="roundRect">
            <a:avLst>
              <a:gd fmla="val 16667" name="adj"/>
            </a:avLst>
          </a:prstGeom>
          <a:solidFill>
            <a:srgbClr val="99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just">
              <a:spcBef>
                <a:spcPts val="0"/>
              </a:spcBef>
              <a:buNone/>
            </a:pPr>
            <a:r>
              <a:t/>
            </a:r>
            <a:endParaRPr/>
          </a:p>
        </p:txBody>
      </p:sp>
      <p:pic>
        <p:nvPicPr>
          <p:cNvPr id="147" name="Shape 147"/>
          <p:cNvPicPr preferRelativeResize="0"/>
          <p:nvPr/>
        </p:nvPicPr>
        <p:blipFill>
          <a:blip r:embed="rId3">
            <a:alphaModFix/>
          </a:blip>
          <a:stretch>
            <a:fillRect/>
          </a:stretch>
        </p:blipFill>
        <p:spPr>
          <a:xfrm>
            <a:off x="1714500" y="1776250"/>
            <a:ext cx="5715000" cy="2190750"/>
          </a:xfrm>
          <a:prstGeom prst="rect">
            <a:avLst/>
          </a:prstGeom>
          <a:noFill/>
          <a:ln>
            <a:noFill/>
          </a:ln>
        </p:spPr>
      </p:pic>
      <p:sp>
        <p:nvSpPr>
          <p:cNvPr id="148" name="Shape 148"/>
          <p:cNvSpPr txBox="1"/>
          <p:nvPr>
            <p:ph type="title"/>
          </p:nvPr>
        </p:nvSpPr>
        <p:spPr>
          <a:xfrm>
            <a:off x="311700" y="445025"/>
            <a:ext cx="8520600" cy="707400"/>
          </a:xfrm>
          <a:prstGeom prst="rect">
            <a:avLst/>
          </a:prstGeom>
        </p:spPr>
        <p:txBody>
          <a:bodyPr anchorCtr="0" anchor="t" bIns="91425" lIns="91425" rIns="91425" tIns="91425">
            <a:noAutofit/>
          </a:bodyPr>
          <a:lstStyle/>
          <a:p>
            <a:pPr lvl="0" rtl="0" algn="ctr">
              <a:spcBef>
                <a:spcPts val="0"/>
              </a:spcBef>
              <a:buNone/>
            </a:pPr>
            <a:r>
              <a:rPr lang="pt-BR"/>
              <a:t>O QUE É O </a:t>
            </a:r>
            <a:r>
              <a:rPr lang="pt-BR"/>
              <a:t>XISTO?</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707400"/>
          </a:xfrm>
          <a:prstGeom prst="rect">
            <a:avLst/>
          </a:prstGeom>
        </p:spPr>
        <p:txBody>
          <a:bodyPr anchorCtr="0" anchor="t" bIns="91425" lIns="91425" rIns="91425" tIns="91425">
            <a:noAutofit/>
          </a:bodyPr>
          <a:lstStyle/>
          <a:p>
            <a:pPr lvl="0" algn="ctr">
              <a:spcBef>
                <a:spcPts val="0"/>
              </a:spcBef>
              <a:buNone/>
            </a:pPr>
            <a:r>
              <a:rPr lang="pt-BR"/>
              <a:t>QUAIS SÃO OS TIPOS DE XISTO?</a:t>
            </a:r>
          </a:p>
        </p:txBody>
      </p:sp>
      <p:sp>
        <p:nvSpPr>
          <p:cNvPr id="154" name="Shape 154"/>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457200" lvl="0" rtl="0">
              <a:spcBef>
                <a:spcPts val="0"/>
              </a:spcBef>
              <a:buNone/>
            </a:pPr>
            <a:r>
              <a:t/>
            </a:r>
            <a:endParaRPr b="1">
              <a:solidFill>
                <a:srgbClr val="000000"/>
              </a:solidFill>
            </a:endParaRPr>
          </a:p>
          <a:p>
            <a:pPr indent="457200" lvl="0">
              <a:lnSpc>
                <a:spcPct val="100000"/>
              </a:lnSpc>
              <a:spcBef>
                <a:spcPts val="0"/>
              </a:spcBef>
              <a:spcAft>
                <a:spcPts val="0"/>
              </a:spcAft>
              <a:buNone/>
            </a:pPr>
            <a:r>
              <a:t/>
            </a:r>
            <a:endParaRPr b="1" sz="1200">
              <a:solidFill>
                <a:srgbClr val="000000"/>
              </a:solidFill>
            </a:endParaRPr>
          </a:p>
        </p:txBody>
      </p:sp>
      <p:sp>
        <p:nvSpPr>
          <p:cNvPr id="155" name="Shape 155"/>
          <p:cNvSpPr txBox="1"/>
          <p:nvPr/>
        </p:nvSpPr>
        <p:spPr>
          <a:xfrm>
            <a:off x="558650" y="1190125"/>
            <a:ext cx="3549000" cy="2166000"/>
          </a:xfrm>
          <a:prstGeom prst="rect">
            <a:avLst/>
          </a:prstGeom>
          <a:noFill/>
          <a:ln>
            <a:noFill/>
          </a:ln>
        </p:spPr>
        <p:txBody>
          <a:bodyPr anchorCtr="0" anchor="t" bIns="91425" lIns="91425" rIns="91425" tIns="91425">
            <a:noAutofit/>
          </a:bodyPr>
          <a:lstStyle/>
          <a:p>
            <a:pPr indent="0" lvl="0" marL="0" rtl="0">
              <a:lnSpc>
                <a:spcPct val="115000"/>
              </a:lnSpc>
              <a:spcBef>
                <a:spcPts val="0"/>
              </a:spcBef>
              <a:spcAft>
                <a:spcPts val="1600"/>
              </a:spcAft>
              <a:buNone/>
            </a:pPr>
            <a:r>
              <a:rPr b="1" lang="pt-BR" sz="1800">
                <a:latin typeface="Open Sans"/>
                <a:ea typeface="Open Sans"/>
                <a:cs typeface="Open Sans"/>
                <a:sym typeface="Open Sans"/>
              </a:rPr>
              <a:t>Xisto Pirobetuminoso</a:t>
            </a:r>
          </a:p>
          <a:p>
            <a:pPr indent="-304800" lvl="0" marL="457200" rtl="0">
              <a:lnSpc>
                <a:spcPct val="115000"/>
              </a:lnSpc>
              <a:spcBef>
                <a:spcPts val="0"/>
              </a:spcBef>
              <a:spcAft>
                <a:spcPts val="0"/>
              </a:spcAft>
              <a:buSzPct val="100000"/>
              <a:buFont typeface="Open Sans"/>
              <a:buChar char="-"/>
            </a:pPr>
            <a:r>
              <a:rPr b="1" lang="pt-BR" sz="1200">
                <a:latin typeface="Open Sans"/>
                <a:ea typeface="Open Sans"/>
                <a:cs typeface="Open Sans"/>
                <a:sym typeface="Open Sans"/>
              </a:rPr>
              <a:t>Composto de querogênio, </a:t>
            </a:r>
          </a:p>
          <a:p>
            <a:pPr indent="0" lvl="0" marL="0" rtl="0">
              <a:lnSpc>
                <a:spcPct val="115000"/>
              </a:lnSpc>
              <a:spcBef>
                <a:spcPts val="0"/>
              </a:spcBef>
              <a:spcAft>
                <a:spcPts val="0"/>
              </a:spcAft>
              <a:buNone/>
            </a:pPr>
            <a:r>
              <a:t/>
            </a:r>
            <a:endParaRPr b="1" sz="1200">
              <a:latin typeface="Open Sans"/>
              <a:ea typeface="Open Sans"/>
              <a:cs typeface="Open Sans"/>
              <a:sym typeface="Open Sans"/>
            </a:endParaRPr>
          </a:p>
          <a:p>
            <a:pPr indent="-304800" lvl="0" marL="457200" rtl="0">
              <a:lnSpc>
                <a:spcPct val="115000"/>
              </a:lnSpc>
              <a:spcBef>
                <a:spcPts val="0"/>
              </a:spcBef>
              <a:spcAft>
                <a:spcPts val="0"/>
              </a:spcAft>
              <a:buSzPct val="100000"/>
              <a:buFont typeface="Open Sans"/>
              <a:buChar char="-"/>
            </a:pPr>
            <a:r>
              <a:rPr b="1" lang="pt-BR" sz="1200">
                <a:latin typeface="Open Sans"/>
                <a:ea typeface="Open Sans"/>
                <a:cs typeface="Open Sans"/>
                <a:sym typeface="Open Sans"/>
              </a:rPr>
              <a:t>a rocha é sólida à temperatura ambiente,</a:t>
            </a:r>
          </a:p>
          <a:p>
            <a:pPr indent="0" lvl="0" marL="0" rtl="0">
              <a:lnSpc>
                <a:spcPct val="115000"/>
              </a:lnSpc>
              <a:spcBef>
                <a:spcPts val="0"/>
              </a:spcBef>
              <a:spcAft>
                <a:spcPts val="0"/>
              </a:spcAft>
              <a:buNone/>
            </a:pPr>
            <a:r>
              <a:rPr b="1" lang="pt-BR" sz="1200">
                <a:latin typeface="Open Sans"/>
                <a:ea typeface="Open Sans"/>
                <a:cs typeface="Open Sans"/>
                <a:sym typeface="Open Sans"/>
              </a:rPr>
              <a:t>	</a:t>
            </a:r>
          </a:p>
          <a:p>
            <a:pPr indent="-304800" lvl="0" marL="457200" rtl="0">
              <a:lnSpc>
                <a:spcPct val="115000"/>
              </a:lnSpc>
              <a:spcBef>
                <a:spcPts val="0"/>
              </a:spcBef>
              <a:spcAft>
                <a:spcPts val="0"/>
              </a:spcAft>
              <a:buSzPct val="100000"/>
              <a:buFont typeface="Open Sans"/>
              <a:buChar char="-"/>
            </a:pPr>
            <a:r>
              <a:rPr b="1" lang="pt-BR" sz="1200">
                <a:latin typeface="Open Sans"/>
                <a:ea typeface="Open Sans"/>
                <a:cs typeface="Open Sans"/>
                <a:sym typeface="Open Sans"/>
              </a:rPr>
              <a:t>o betume é obtido através do aquecimento			</a:t>
            </a:r>
          </a:p>
          <a:p>
            <a:pPr lvl="0">
              <a:spcBef>
                <a:spcPts val="0"/>
              </a:spcBef>
              <a:buNone/>
            </a:pPr>
            <a:r>
              <a:t/>
            </a:r>
            <a:endParaRPr/>
          </a:p>
        </p:txBody>
      </p:sp>
      <p:sp>
        <p:nvSpPr>
          <p:cNvPr id="156" name="Shape 156"/>
          <p:cNvSpPr txBox="1"/>
          <p:nvPr/>
        </p:nvSpPr>
        <p:spPr>
          <a:xfrm>
            <a:off x="5122162" y="1189450"/>
            <a:ext cx="3549000" cy="2166000"/>
          </a:xfrm>
          <a:prstGeom prst="rect">
            <a:avLst/>
          </a:prstGeom>
          <a:noFill/>
          <a:ln>
            <a:noFill/>
          </a:ln>
        </p:spPr>
        <p:txBody>
          <a:bodyPr anchorCtr="0" anchor="t" bIns="91425" lIns="91425" rIns="91425" tIns="91425">
            <a:noAutofit/>
          </a:bodyPr>
          <a:lstStyle/>
          <a:p>
            <a:pPr indent="0" lvl="0" marL="0" rtl="0">
              <a:lnSpc>
                <a:spcPct val="115000"/>
              </a:lnSpc>
              <a:spcBef>
                <a:spcPts val="0"/>
              </a:spcBef>
              <a:spcAft>
                <a:spcPts val="1600"/>
              </a:spcAft>
              <a:buNone/>
            </a:pPr>
            <a:r>
              <a:rPr b="1" lang="pt-BR" sz="1800">
                <a:latin typeface="Open Sans"/>
                <a:ea typeface="Open Sans"/>
                <a:cs typeface="Open Sans"/>
                <a:sym typeface="Open Sans"/>
              </a:rPr>
              <a:t>Xisto Betuminoso</a:t>
            </a:r>
          </a:p>
          <a:p>
            <a:pPr indent="-304800" lvl="0" marL="457200" rtl="0">
              <a:lnSpc>
                <a:spcPct val="115000"/>
              </a:lnSpc>
              <a:spcBef>
                <a:spcPts val="0"/>
              </a:spcBef>
              <a:spcAft>
                <a:spcPts val="0"/>
              </a:spcAft>
              <a:buSzPct val="100000"/>
              <a:buFont typeface="Open Sans"/>
              <a:buChar char="-"/>
            </a:pPr>
            <a:r>
              <a:rPr b="1" lang="pt-BR" sz="1200">
                <a:latin typeface="Open Sans"/>
                <a:ea typeface="Open Sans"/>
                <a:cs typeface="Open Sans"/>
                <a:sym typeface="Open Sans"/>
              </a:rPr>
              <a:t>Hidrocarbonetos que a aparecem em rochas sedimentares,</a:t>
            </a:r>
          </a:p>
          <a:p>
            <a:pPr indent="0" lvl="0" marL="0" rtl="0">
              <a:lnSpc>
                <a:spcPct val="115000"/>
              </a:lnSpc>
              <a:spcBef>
                <a:spcPts val="0"/>
              </a:spcBef>
              <a:spcAft>
                <a:spcPts val="0"/>
              </a:spcAft>
              <a:buNone/>
            </a:pPr>
            <a:r>
              <a:t/>
            </a:r>
            <a:endParaRPr b="1" sz="1200">
              <a:latin typeface="Open Sans"/>
              <a:ea typeface="Open Sans"/>
              <a:cs typeface="Open Sans"/>
              <a:sym typeface="Open Sans"/>
            </a:endParaRPr>
          </a:p>
          <a:p>
            <a:pPr indent="-304800" lvl="0" marL="457200" rtl="0">
              <a:lnSpc>
                <a:spcPct val="115000"/>
              </a:lnSpc>
              <a:spcBef>
                <a:spcPts val="0"/>
              </a:spcBef>
              <a:spcAft>
                <a:spcPts val="0"/>
              </a:spcAft>
              <a:buSzPct val="100000"/>
              <a:buFont typeface="Open Sans"/>
              <a:buChar char="-"/>
            </a:pPr>
            <a:r>
              <a:rPr b="1" lang="pt-BR" sz="1200">
                <a:latin typeface="Open Sans"/>
                <a:ea typeface="Open Sans"/>
                <a:cs typeface="Open Sans"/>
                <a:sym typeface="Open Sans"/>
              </a:rPr>
              <a:t>O betume em seu meio é quase fluído,</a:t>
            </a:r>
          </a:p>
          <a:p>
            <a:pPr indent="457200" lvl="0" marL="0" rtl="0">
              <a:lnSpc>
                <a:spcPct val="115000"/>
              </a:lnSpc>
              <a:spcBef>
                <a:spcPts val="0"/>
              </a:spcBef>
              <a:spcAft>
                <a:spcPts val="0"/>
              </a:spcAft>
              <a:buNone/>
            </a:pPr>
            <a:r>
              <a:rPr b="1" lang="pt-BR" sz="1200">
                <a:latin typeface="Open Sans"/>
                <a:ea typeface="Open Sans"/>
                <a:cs typeface="Open Sans"/>
                <a:sym typeface="Open Sans"/>
              </a:rPr>
              <a:t>sendo assim facilmente  extraído</a:t>
            </a:r>
            <a:r>
              <a:rPr b="1" lang="pt-BR" sz="1200">
                <a:latin typeface="Open Sans"/>
                <a:ea typeface="Open Sans"/>
                <a:cs typeface="Open Sans"/>
                <a:sym typeface="Open Sans"/>
              </a:rPr>
              <a:t>			</a:t>
            </a:r>
          </a:p>
          <a:p>
            <a:pPr lvl="0" rtl="0">
              <a:spcBef>
                <a:spcPts val="0"/>
              </a:spcBef>
              <a:buNone/>
            </a:pPr>
            <a:r>
              <a:t/>
            </a:r>
            <a:endParaRPr/>
          </a:p>
        </p:txBody>
      </p:sp>
      <p:pic>
        <p:nvPicPr>
          <p:cNvPr id="157" name="Shape 157"/>
          <p:cNvPicPr preferRelativeResize="0"/>
          <p:nvPr/>
        </p:nvPicPr>
        <p:blipFill>
          <a:blip r:embed="rId3">
            <a:alphaModFix/>
          </a:blip>
          <a:stretch>
            <a:fillRect/>
          </a:stretch>
        </p:blipFill>
        <p:spPr>
          <a:xfrm>
            <a:off x="1245525" y="3323174"/>
            <a:ext cx="1734450" cy="1488724"/>
          </a:xfrm>
          <a:prstGeom prst="rect">
            <a:avLst/>
          </a:prstGeom>
          <a:noFill/>
          <a:ln>
            <a:noFill/>
          </a:ln>
        </p:spPr>
      </p:pic>
      <p:pic>
        <p:nvPicPr>
          <p:cNvPr id="158" name="Shape 158"/>
          <p:cNvPicPr preferRelativeResize="0"/>
          <p:nvPr/>
        </p:nvPicPr>
        <p:blipFill>
          <a:blip r:embed="rId4">
            <a:alphaModFix/>
          </a:blip>
          <a:stretch>
            <a:fillRect/>
          </a:stretch>
        </p:blipFill>
        <p:spPr>
          <a:xfrm>
            <a:off x="5952300" y="3544875"/>
            <a:ext cx="1888725" cy="1267024"/>
          </a:xfrm>
          <a:prstGeom prst="rect">
            <a:avLst/>
          </a:prstGeom>
          <a:noFill/>
          <a:ln>
            <a:noFill/>
          </a:ln>
        </p:spPr>
      </p:pic>
      <p:pic>
        <p:nvPicPr>
          <p:cNvPr id="159" name="Shape 159"/>
          <p:cNvPicPr preferRelativeResize="0"/>
          <p:nvPr/>
        </p:nvPicPr>
        <p:blipFill>
          <a:blip r:embed="rId5">
            <a:alphaModFix/>
          </a:blip>
          <a:stretch>
            <a:fillRect/>
          </a:stretch>
        </p:blipFill>
        <p:spPr>
          <a:xfrm>
            <a:off x="3452651" y="3384523"/>
            <a:ext cx="2111649" cy="1488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707400"/>
          </a:xfrm>
          <a:prstGeom prst="rect">
            <a:avLst/>
          </a:prstGeom>
        </p:spPr>
        <p:txBody>
          <a:bodyPr anchorCtr="0" anchor="t" bIns="91425" lIns="91425" rIns="91425" tIns="91425">
            <a:noAutofit/>
          </a:bodyPr>
          <a:lstStyle/>
          <a:p>
            <a:pPr indent="0" lvl="0" marL="0" algn="ctr">
              <a:spcBef>
                <a:spcPts val="0"/>
              </a:spcBef>
              <a:buNone/>
            </a:pPr>
            <a:r>
              <a:rPr lang="pt-BR"/>
              <a:t>PETRÓLEO DE </a:t>
            </a:r>
            <a:r>
              <a:rPr lang="pt-BR"/>
              <a:t>XI</a:t>
            </a:r>
            <a:r>
              <a:rPr lang="pt-BR"/>
              <a:t>STO</a:t>
            </a:r>
          </a:p>
        </p:txBody>
      </p:sp>
      <p:sp>
        <p:nvSpPr>
          <p:cNvPr id="165" name="Shape 165"/>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rPr lang="pt-BR"/>
              <a:t> </a:t>
            </a:r>
          </a:p>
        </p:txBody>
      </p:sp>
      <p:sp>
        <p:nvSpPr>
          <p:cNvPr id="166" name="Shape 166"/>
          <p:cNvSpPr txBox="1"/>
          <p:nvPr/>
        </p:nvSpPr>
        <p:spPr>
          <a:xfrm>
            <a:off x="515050" y="1432250"/>
            <a:ext cx="4607400" cy="2060100"/>
          </a:xfrm>
          <a:prstGeom prst="rect">
            <a:avLst/>
          </a:prstGeom>
          <a:noFill/>
          <a:ln>
            <a:noFill/>
          </a:ln>
        </p:spPr>
        <p:txBody>
          <a:bodyPr anchorCtr="0" anchor="t" bIns="91425" lIns="91425" rIns="91425" tIns="91425">
            <a:noAutofit/>
          </a:bodyPr>
          <a:lstStyle/>
          <a:p>
            <a:pPr indent="-228600" lvl="0" marL="457200">
              <a:spcBef>
                <a:spcPts val="0"/>
              </a:spcBef>
              <a:buChar char="●"/>
            </a:pPr>
            <a:r>
              <a:rPr b="1" lang="pt-BR"/>
              <a:t>É um petróleo não convencional, produzido </a:t>
            </a:r>
          </a:p>
          <a:p>
            <a:pPr lvl="0">
              <a:spcBef>
                <a:spcPts val="0"/>
              </a:spcBef>
              <a:buNone/>
            </a:pPr>
            <a:r>
              <a:t/>
            </a:r>
            <a:endParaRPr b="1"/>
          </a:p>
          <a:p>
            <a:pPr lvl="0">
              <a:spcBef>
                <a:spcPts val="0"/>
              </a:spcBef>
              <a:buNone/>
            </a:pPr>
            <a:r>
              <a:rPr b="1" lang="pt-BR"/>
              <a:t>a partir do xisto betuminoso;</a:t>
            </a:r>
          </a:p>
          <a:p>
            <a:pPr lvl="0">
              <a:spcBef>
                <a:spcPts val="0"/>
              </a:spcBef>
              <a:buNone/>
            </a:pPr>
            <a:r>
              <a:t/>
            </a:r>
            <a:endParaRPr b="1"/>
          </a:p>
          <a:p>
            <a:pPr indent="-228600" lvl="0" marL="457200">
              <a:spcBef>
                <a:spcPts val="0"/>
              </a:spcBef>
              <a:buChar char="●"/>
            </a:pPr>
            <a:r>
              <a:rPr b="1" lang="pt-BR"/>
              <a:t>Por meio de processos, a matéria orgânica </a:t>
            </a:r>
          </a:p>
          <a:p>
            <a:pPr lvl="0">
              <a:spcBef>
                <a:spcPts val="0"/>
              </a:spcBef>
              <a:buNone/>
            </a:pPr>
            <a:r>
              <a:t/>
            </a:r>
            <a:endParaRPr b="1"/>
          </a:p>
          <a:p>
            <a:pPr lvl="0">
              <a:spcBef>
                <a:spcPts val="0"/>
              </a:spcBef>
              <a:buNone/>
            </a:pPr>
            <a:r>
              <a:rPr b="1" lang="pt-BR"/>
              <a:t>é transformada em petróleo e gás sintéticos</a:t>
            </a:r>
          </a:p>
          <a:p>
            <a:pPr lvl="0">
              <a:spcBef>
                <a:spcPts val="0"/>
              </a:spcBef>
              <a:buNone/>
            </a:pPr>
            <a:r>
              <a:t/>
            </a:r>
            <a:endParaRPr/>
          </a:p>
        </p:txBody>
      </p:sp>
      <p:pic>
        <p:nvPicPr>
          <p:cNvPr id="167" name="Shape 167"/>
          <p:cNvPicPr preferRelativeResize="0"/>
          <p:nvPr/>
        </p:nvPicPr>
        <p:blipFill>
          <a:blip r:embed="rId3">
            <a:alphaModFix/>
          </a:blip>
          <a:stretch>
            <a:fillRect/>
          </a:stretch>
        </p:blipFill>
        <p:spPr>
          <a:xfrm>
            <a:off x="4716025" y="1855600"/>
            <a:ext cx="3922425" cy="217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0" lvl="0" marL="0" rtl="0">
              <a:spcBef>
                <a:spcPts val="0"/>
              </a:spcBef>
              <a:buNone/>
            </a:pPr>
            <a:r>
              <a:t/>
            </a:r>
            <a:endParaRPr b="1" sz="3000">
              <a:solidFill>
                <a:srgbClr val="000000"/>
              </a:solidFill>
            </a:endParaRPr>
          </a:p>
          <a:p>
            <a:pPr indent="457200" lvl="0">
              <a:spcBef>
                <a:spcPts val="0"/>
              </a:spcBef>
              <a:buNone/>
            </a:pPr>
            <a:r>
              <a:t/>
            </a:r>
            <a:endParaRPr b="1">
              <a:solidFill>
                <a:srgbClr val="000000"/>
              </a:solidFill>
            </a:endParaRPr>
          </a:p>
        </p:txBody>
      </p:sp>
      <p:sp>
        <p:nvSpPr>
          <p:cNvPr id="173" name="Shape 173"/>
          <p:cNvSpPr txBox="1"/>
          <p:nvPr>
            <p:ph type="title"/>
          </p:nvPr>
        </p:nvSpPr>
        <p:spPr>
          <a:xfrm>
            <a:off x="311700" y="445025"/>
            <a:ext cx="8520600" cy="707400"/>
          </a:xfrm>
          <a:prstGeom prst="rect">
            <a:avLst/>
          </a:prstGeom>
        </p:spPr>
        <p:txBody>
          <a:bodyPr anchorCtr="0" anchor="t" bIns="91425" lIns="91425" rIns="91425" tIns="91425">
            <a:noAutofit/>
          </a:bodyPr>
          <a:lstStyle/>
          <a:p>
            <a:pPr indent="457200" lvl="0" marL="0" rtl="0" algn="ctr">
              <a:spcBef>
                <a:spcPts val="0"/>
              </a:spcBef>
              <a:buNone/>
            </a:pPr>
            <a:r>
              <a:rPr lang="pt-BR"/>
              <a:t>DERIVADOS</a:t>
            </a:r>
          </a:p>
        </p:txBody>
      </p:sp>
      <p:pic>
        <p:nvPicPr>
          <p:cNvPr id="174" name="Shape 174"/>
          <p:cNvPicPr preferRelativeResize="0"/>
          <p:nvPr/>
        </p:nvPicPr>
        <p:blipFill>
          <a:blip r:embed="rId3">
            <a:alphaModFix/>
          </a:blip>
          <a:stretch>
            <a:fillRect/>
          </a:stretch>
        </p:blipFill>
        <p:spPr>
          <a:xfrm>
            <a:off x="409200" y="1349715"/>
            <a:ext cx="796574" cy="885324"/>
          </a:xfrm>
          <a:prstGeom prst="rect">
            <a:avLst/>
          </a:prstGeom>
          <a:noFill/>
          <a:ln>
            <a:noFill/>
          </a:ln>
        </p:spPr>
      </p:pic>
      <p:sp>
        <p:nvSpPr>
          <p:cNvPr id="175" name="Shape 175"/>
          <p:cNvSpPr txBox="1"/>
          <p:nvPr/>
        </p:nvSpPr>
        <p:spPr>
          <a:xfrm>
            <a:off x="1382900" y="1393675"/>
            <a:ext cx="2645700" cy="797400"/>
          </a:xfrm>
          <a:prstGeom prst="rect">
            <a:avLst/>
          </a:prstGeom>
          <a:noFill/>
          <a:ln>
            <a:noFill/>
          </a:ln>
        </p:spPr>
        <p:txBody>
          <a:bodyPr anchorCtr="0" anchor="t" bIns="91425" lIns="91425" rIns="91425" tIns="91425">
            <a:noAutofit/>
          </a:bodyPr>
          <a:lstStyle/>
          <a:p>
            <a:pPr lvl="0">
              <a:spcBef>
                <a:spcPts val="0"/>
              </a:spcBef>
              <a:buNone/>
            </a:pPr>
            <a:r>
              <a:rPr b="1" lang="pt-BR"/>
              <a:t>Óleo combustível</a:t>
            </a:r>
            <a:r>
              <a:rPr lang="pt-BR"/>
              <a:t>: usado em centros urbanos para consumo industrial</a:t>
            </a:r>
          </a:p>
        </p:txBody>
      </p:sp>
      <p:pic>
        <p:nvPicPr>
          <p:cNvPr id="176" name="Shape 176"/>
          <p:cNvPicPr preferRelativeResize="0"/>
          <p:nvPr/>
        </p:nvPicPr>
        <p:blipFill>
          <a:blip r:embed="rId4">
            <a:alphaModFix/>
          </a:blip>
          <a:stretch>
            <a:fillRect/>
          </a:stretch>
        </p:blipFill>
        <p:spPr>
          <a:xfrm>
            <a:off x="345700" y="2432350"/>
            <a:ext cx="1327977" cy="885325"/>
          </a:xfrm>
          <a:prstGeom prst="rect">
            <a:avLst/>
          </a:prstGeom>
          <a:noFill/>
          <a:ln>
            <a:noFill/>
          </a:ln>
        </p:spPr>
      </p:pic>
      <p:sp>
        <p:nvSpPr>
          <p:cNvPr id="177" name="Shape 177"/>
          <p:cNvSpPr txBox="1"/>
          <p:nvPr/>
        </p:nvSpPr>
        <p:spPr>
          <a:xfrm>
            <a:off x="1827375" y="2402575"/>
            <a:ext cx="2441100" cy="1030200"/>
          </a:xfrm>
          <a:prstGeom prst="rect">
            <a:avLst/>
          </a:prstGeom>
          <a:noFill/>
          <a:ln>
            <a:noFill/>
          </a:ln>
        </p:spPr>
        <p:txBody>
          <a:bodyPr anchorCtr="0" anchor="t" bIns="91425" lIns="91425" rIns="91425" tIns="91425">
            <a:noAutofit/>
          </a:bodyPr>
          <a:lstStyle/>
          <a:p>
            <a:pPr lvl="0">
              <a:spcBef>
                <a:spcPts val="0"/>
              </a:spcBef>
              <a:buNone/>
            </a:pPr>
            <a:r>
              <a:rPr b="1" lang="pt-BR"/>
              <a:t>Gás liquefeito de petróleo (GLP): </a:t>
            </a:r>
            <a:r>
              <a:rPr lang="pt-BR">
                <a:highlight>
                  <a:srgbClr val="FFFFFF"/>
                </a:highlight>
              </a:rPr>
              <a:t>utilizado como combustível em aplicações de aquecimento</a:t>
            </a:r>
          </a:p>
        </p:txBody>
      </p:sp>
      <p:pic>
        <p:nvPicPr>
          <p:cNvPr id="178" name="Shape 178"/>
          <p:cNvPicPr preferRelativeResize="0"/>
          <p:nvPr/>
        </p:nvPicPr>
        <p:blipFill>
          <a:blip r:embed="rId5">
            <a:alphaModFix/>
          </a:blip>
          <a:stretch>
            <a:fillRect/>
          </a:stretch>
        </p:blipFill>
        <p:spPr>
          <a:xfrm>
            <a:off x="409203" y="3611200"/>
            <a:ext cx="839625" cy="827099"/>
          </a:xfrm>
          <a:prstGeom prst="rect">
            <a:avLst/>
          </a:prstGeom>
          <a:noFill/>
          <a:ln>
            <a:noFill/>
          </a:ln>
        </p:spPr>
      </p:pic>
      <p:sp>
        <p:nvSpPr>
          <p:cNvPr id="179" name="Shape 179"/>
          <p:cNvSpPr txBox="1"/>
          <p:nvPr/>
        </p:nvSpPr>
        <p:spPr>
          <a:xfrm>
            <a:off x="1382900" y="3644275"/>
            <a:ext cx="2194200" cy="797400"/>
          </a:xfrm>
          <a:prstGeom prst="rect">
            <a:avLst/>
          </a:prstGeom>
          <a:noFill/>
          <a:ln>
            <a:noFill/>
          </a:ln>
        </p:spPr>
        <p:txBody>
          <a:bodyPr anchorCtr="0" anchor="t" bIns="91425" lIns="91425" rIns="91425" tIns="91425">
            <a:noAutofit/>
          </a:bodyPr>
          <a:lstStyle/>
          <a:p>
            <a:pPr lvl="0">
              <a:spcBef>
                <a:spcPts val="0"/>
              </a:spcBef>
              <a:buNone/>
            </a:pPr>
            <a:r>
              <a:rPr b="1" lang="pt-BR"/>
              <a:t>Gás de xisto:</a:t>
            </a:r>
            <a:r>
              <a:rPr lang="pt-BR"/>
              <a:t> similar ao gás natural, sendo mais rico em hidrogênio</a:t>
            </a:r>
          </a:p>
          <a:p>
            <a:pPr lvl="0">
              <a:spcBef>
                <a:spcPts val="0"/>
              </a:spcBef>
              <a:buNone/>
            </a:pPr>
            <a:r>
              <a:t/>
            </a:r>
            <a:endParaRPr/>
          </a:p>
        </p:txBody>
      </p:sp>
      <p:pic>
        <p:nvPicPr>
          <p:cNvPr id="180" name="Shape 180"/>
          <p:cNvPicPr preferRelativeResize="0"/>
          <p:nvPr/>
        </p:nvPicPr>
        <p:blipFill>
          <a:blip r:embed="rId6">
            <a:alphaModFix/>
          </a:blip>
          <a:stretch>
            <a:fillRect/>
          </a:stretch>
        </p:blipFill>
        <p:spPr>
          <a:xfrm>
            <a:off x="4475500" y="1780125"/>
            <a:ext cx="926069" cy="885325"/>
          </a:xfrm>
          <a:prstGeom prst="rect">
            <a:avLst/>
          </a:prstGeom>
          <a:noFill/>
          <a:ln>
            <a:noFill/>
          </a:ln>
        </p:spPr>
      </p:pic>
      <p:sp>
        <p:nvSpPr>
          <p:cNvPr id="181" name="Shape 181"/>
          <p:cNvSpPr txBox="1"/>
          <p:nvPr/>
        </p:nvSpPr>
        <p:spPr>
          <a:xfrm>
            <a:off x="5489225" y="1780125"/>
            <a:ext cx="3019800" cy="885300"/>
          </a:xfrm>
          <a:prstGeom prst="rect">
            <a:avLst/>
          </a:prstGeom>
          <a:noFill/>
          <a:ln>
            <a:noFill/>
          </a:ln>
        </p:spPr>
        <p:txBody>
          <a:bodyPr anchorCtr="0" anchor="t" bIns="91425" lIns="91425" rIns="91425" tIns="91425">
            <a:noAutofit/>
          </a:bodyPr>
          <a:lstStyle/>
          <a:p>
            <a:pPr lvl="0">
              <a:spcBef>
                <a:spcPts val="0"/>
              </a:spcBef>
              <a:buNone/>
            </a:pPr>
            <a:r>
              <a:rPr b="1" lang="pt-BR"/>
              <a:t>Enxofre:</a:t>
            </a:r>
            <a:r>
              <a:rPr lang="pt-BR"/>
              <a:t> usado para fabricar ácido sulfúrico, usado também indústria </a:t>
            </a:r>
            <a:r>
              <a:rPr lang="pt-BR"/>
              <a:t>farmacêutica,</a:t>
            </a:r>
            <a:r>
              <a:rPr lang="pt-BR"/>
              <a:t> alimentícia, de fertilizantes e petroquímica</a:t>
            </a:r>
          </a:p>
        </p:txBody>
      </p:sp>
      <p:pic>
        <p:nvPicPr>
          <p:cNvPr id="182" name="Shape 182"/>
          <p:cNvPicPr preferRelativeResize="0"/>
          <p:nvPr/>
        </p:nvPicPr>
        <p:blipFill>
          <a:blip r:embed="rId7">
            <a:alphaModFix/>
          </a:blip>
          <a:stretch>
            <a:fillRect/>
          </a:stretch>
        </p:blipFill>
        <p:spPr>
          <a:xfrm>
            <a:off x="4475502" y="2975250"/>
            <a:ext cx="1029499" cy="1351223"/>
          </a:xfrm>
          <a:prstGeom prst="rect">
            <a:avLst/>
          </a:prstGeom>
          <a:noFill/>
          <a:ln>
            <a:noFill/>
          </a:ln>
        </p:spPr>
      </p:pic>
      <p:sp>
        <p:nvSpPr>
          <p:cNvPr id="183" name="Shape 183"/>
          <p:cNvSpPr txBox="1"/>
          <p:nvPr/>
        </p:nvSpPr>
        <p:spPr>
          <a:xfrm>
            <a:off x="5712025" y="3293125"/>
            <a:ext cx="2737500" cy="707400"/>
          </a:xfrm>
          <a:prstGeom prst="rect">
            <a:avLst/>
          </a:prstGeom>
          <a:noFill/>
          <a:ln>
            <a:noFill/>
          </a:ln>
        </p:spPr>
        <p:txBody>
          <a:bodyPr anchorCtr="0" anchor="t" bIns="91425" lIns="91425" rIns="91425" tIns="91425">
            <a:noAutofit/>
          </a:bodyPr>
          <a:lstStyle/>
          <a:p>
            <a:pPr lvl="0">
              <a:spcBef>
                <a:spcPts val="0"/>
              </a:spcBef>
              <a:buNone/>
            </a:pPr>
            <a:r>
              <a:rPr b="1" lang="pt-BR"/>
              <a:t>Nafta:</a:t>
            </a:r>
            <a:r>
              <a:rPr lang="pt-BR"/>
              <a:t> usado como </a:t>
            </a:r>
            <a:r>
              <a:rPr lang="pt-BR"/>
              <a:t>combustível</a:t>
            </a:r>
            <a:r>
              <a:rPr lang="pt-BR"/>
              <a:t> e na fabricação de solventes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707400"/>
          </a:xfrm>
          <a:prstGeom prst="rect">
            <a:avLst/>
          </a:prstGeom>
        </p:spPr>
        <p:txBody>
          <a:bodyPr anchorCtr="0" anchor="t" bIns="91425" lIns="91425" rIns="91425" tIns="91425">
            <a:noAutofit/>
          </a:bodyPr>
          <a:lstStyle/>
          <a:p>
            <a:pPr lvl="0" algn="ctr">
              <a:spcBef>
                <a:spcPts val="0"/>
              </a:spcBef>
              <a:buNone/>
            </a:pPr>
            <a:r>
              <a:rPr lang="pt-BR"/>
              <a:t>GÁS DE XISTO</a:t>
            </a:r>
          </a:p>
        </p:txBody>
      </p:sp>
      <p:sp>
        <p:nvSpPr>
          <p:cNvPr id="189" name="Shape 189"/>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304800" lvl="0" marL="457200" rtl="0">
              <a:lnSpc>
                <a:spcPct val="150000"/>
              </a:lnSpc>
              <a:spcBef>
                <a:spcPts val="0"/>
              </a:spcBef>
              <a:buClr>
                <a:srgbClr val="000000"/>
              </a:buClr>
              <a:buSzPct val="100000"/>
              <a:buFont typeface="Arial"/>
              <a:buChar char="●"/>
            </a:pPr>
            <a:r>
              <a:rPr b="1" lang="pt-BR" sz="1200">
                <a:solidFill>
                  <a:srgbClr val="000000"/>
                </a:solidFill>
                <a:latin typeface="Arial"/>
                <a:ea typeface="Arial"/>
                <a:cs typeface="Arial"/>
                <a:sym typeface="Arial"/>
              </a:rPr>
              <a:t>É um gás natural encontrado no interior de uma rocha sedimentar denominado xisto argiloso(folhelho)</a:t>
            </a:r>
          </a:p>
          <a:p>
            <a:pPr indent="-304800" lvl="0" marL="457200" rtl="0">
              <a:lnSpc>
                <a:spcPct val="150000"/>
              </a:lnSpc>
              <a:spcBef>
                <a:spcPts val="0"/>
              </a:spcBef>
              <a:buClr>
                <a:srgbClr val="000000"/>
              </a:buClr>
              <a:buSzPct val="100000"/>
              <a:buFont typeface="Arial"/>
              <a:buChar char="●"/>
            </a:pPr>
            <a:r>
              <a:rPr b="1" lang="pt-BR" sz="1200">
                <a:solidFill>
                  <a:srgbClr val="000000"/>
                </a:solidFill>
                <a:latin typeface="Arial"/>
                <a:ea typeface="Arial"/>
                <a:cs typeface="Arial"/>
                <a:sym typeface="Arial"/>
              </a:rPr>
              <a:t>Sua fórmula é basicamente igual ao do gás vindo do petróleo, e também é usado como energia</a:t>
            </a:r>
          </a:p>
          <a:p>
            <a:pPr indent="-304800" lvl="0" marL="457200" rtl="0">
              <a:lnSpc>
                <a:spcPct val="150000"/>
              </a:lnSpc>
              <a:spcBef>
                <a:spcPts val="0"/>
              </a:spcBef>
              <a:buClr>
                <a:srgbClr val="000000"/>
              </a:buClr>
              <a:buSzPct val="100000"/>
              <a:buFont typeface="Arial"/>
              <a:buChar char="●"/>
            </a:pPr>
            <a:r>
              <a:rPr b="1" lang="pt-BR" sz="1200">
                <a:solidFill>
                  <a:srgbClr val="000000"/>
                </a:solidFill>
                <a:latin typeface="Arial"/>
                <a:ea typeface="Arial"/>
                <a:cs typeface="Arial"/>
                <a:sym typeface="Arial"/>
              </a:rPr>
              <a:t>Composição: </a:t>
            </a:r>
          </a:p>
          <a:p>
            <a:pPr indent="-304800" lvl="0" marL="457200" rtl="0">
              <a:lnSpc>
                <a:spcPct val="150000"/>
              </a:lnSpc>
              <a:spcBef>
                <a:spcPts val="0"/>
              </a:spcBef>
              <a:buClr>
                <a:srgbClr val="000000"/>
              </a:buClr>
              <a:buSzPct val="100000"/>
              <a:buFont typeface="Arial"/>
              <a:buChar char="-"/>
            </a:pPr>
            <a:r>
              <a:rPr lang="pt-BR" sz="1200">
                <a:solidFill>
                  <a:srgbClr val="000000"/>
                </a:solidFill>
                <a:latin typeface="Arial"/>
                <a:ea typeface="Arial"/>
                <a:cs typeface="Arial"/>
                <a:sym typeface="Arial"/>
              </a:rPr>
              <a:t>Metanol (álcool metílico)</a:t>
            </a:r>
          </a:p>
          <a:p>
            <a:pPr indent="-304800" lvl="0" marL="457200" rtl="0">
              <a:lnSpc>
                <a:spcPct val="150000"/>
              </a:lnSpc>
              <a:spcBef>
                <a:spcPts val="0"/>
              </a:spcBef>
              <a:buClr>
                <a:srgbClr val="000000"/>
              </a:buClr>
              <a:buSzPct val="100000"/>
              <a:buFont typeface="Arial"/>
              <a:buChar char="-"/>
            </a:pPr>
            <a:r>
              <a:rPr lang="pt-BR" sz="1200">
                <a:solidFill>
                  <a:srgbClr val="000000"/>
                </a:solidFill>
                <a:latin typeface="Arial"/>
                <a:ea typeface="Arial"/>
                <a:cs typeface="Arial"/>
                <a:sym typeface="Arial"/>
              </a:rPr>
              <a:t>Isopropanol (álcool isopropílico, Propan-2-ol)</a:t>
            </a:r>
          </a:p>
          <a:p>
            <a:pPr indent="-304800" lvl="0" marL="457200" rtl="0">
              <a:lnSpc>
                <a:spcPct val="150000"/>
              </a:lnSpc>
              <a:spcBef>
                <a:spcPts val="0"/>
              </a:spcBef>
              <a:buClr>
                <a:srgbClr val="000000"/>
              </a:buClr>
              <a:buSzPct val="100000"/>
              <a:buFont typeface="Arial"/>
              <a:buChar char="-"/>
            </a:pPr>
            <a:r>
              <a:rPr lang="pt-BR" sz="1200">
                <a:solidFill>
                  <a:srgbClr val="000000"/>
                </a:solidFill>
                <a:latin typeface="Arial"/>
                <a:ea typeface="Arial"/>
                <a:cs typeface="Arial"/>
                <a:sym typeface="Arial"/>
              </a:rPr>
              <a:t>Sílica cristalina - de quartzo (SiO2)</a:t>
            </a:r>
          </a:p>
          <a:p>
            <a:pPr indent="-304800" lvl="0" marL="457200" rtl="0">
              <a:lnSpc>
                <a:spcPct val="150000"/>
              </a:lnSpc>
              <a:spcBef>
                <a:spcPts val="0"/>
              </a:spcBef>
              <a:buClr>
                <a:srgbClr val="000000"/>
              </a:buClr>
              <a:buSzPct val="100000"/>
              <a:buFont typeface="Arial"/>
              <a:buChar char="-"/>
            </a:pPr>
            <a:r>
              <a:rPr lang="pt-BR" sz="1200">
                <a:solidFill>
                  <a:srgbClr val="000000"/>
                </a:solidFill>
                <a:latin typeface="Arial"/>
                <a:ea typeface="Arial"/>
                <a:cs typeface="Arial"/>
                <a:sym typeface="Arial"/>
              </a:rPr>
              <a:t>Etileno-glicol de éter monobutílico (2-butoxietanol)</a:t>
            </a:r>
          </a:p>
          <a:p>
            <a:pPr indent="-304800" lvl="0" marL="457200" rtl="0">
              <a:lnSpc>
                <a:spcPct val="150000"/>
              </a:lnSpc>
              <a:spcBef>
                <a:spcPts val="0"/>
              </a:spcBef>
              <a:buClr>
                <a:srgbClr val="000000"/>
              </a:buClr>
              <a:buSzPct val="100000"/>
              <a:buFont typeface="Arial"/>
              <a:buChar char="-"/>
            </a:pPr>
            <a:r>
              <a:rPr lang="pt-BR" sz="1200">
                <a:solidFill>
                  <a:srgbClr val="000000"/>
                </a:solidFill>
                <a:latin typeface="Arial"/>
                <a:ea typeface="Arial"/>
                <a:cs typeface="Arial"/>
                <a:sym typeface="Arial"/>
              </a:rPr>
              <a:t>Etileno-glicol (1,2-etanodiol)</a:t>
            </a:r>
          </a:p>
          <a:p>
            <a:pPr indent="-304800" lvl="0" marL="457200" rtl="0">
              <a:lnSpc>
                <a:spcPct val="150000"/>
              </a:lnSpc>
              <a:spcBef>
                <a:spcPts val="0"/>
              </a:spcBef>
              <a:buClr>
                <a:srgbClr val="000000"/>
              </a:buClr>
              <a:buSzPct val="100000"/>
              <a:buFont typeface="Arial"/>
              <a:buChar char="-"/>
            </a:pPr>
            <a:r>
              <a:rPr lang="pt-BR" sz="1200">
                <a:solidFill>
                  <a:srgbClr val="000000"/>
                </a:solidFill>
                <a:latin typeface="Arial"/>
                <a:ea typeface="Arial"/>
                <a:cs typeface="Arial"/>
                <a:sym typeface="Arial"/>
              </a:rPr>
              <a:t>Destilados de petróleo leve tratada com hidrogénio</a:t>
            </a:r>
          </a:p>
          <a:p>
            <a:pPr indent="-304800" lvl="0" marL="457200" rtl="0">
              <a:lnSpc>
                <a:spcPct val="150000"/>
              </a:lnSpc>
              <a:spcBef>
                <a:spcPts val="0"/>
              </a:spcBef>
              <a:buClr>
                <a:srgbClr val="000000"/>
              </a:buClr>
              <a:buSzPct val="100000"/>
              <a:buFont typeface="Arial"/>
              <a:buChar char="-"/>
            </a:pPr>
            <a:r>
              <a:rPr lang="pt-BR" sz="1200">
                <a:solidFill>
                  <a:srgbClr val="000000"/>
                </a:solidFill>
                <a:latin typeface="Arial"/>
                <a:ea typeface="Arial"/>
                <a:cs typeface="Arial"/>
                <a:sym typeface="Arial"/>
              </a:rPr>
              <a:t>Hidróxido de sódio (soda cáustica).</a:t>
            </a:r>
          </a:p>
          <a:p>
            <a:pPr lvl="0" rtl="0">
              <a:spcBef>
                <a:spcPts val="0"/>
              </a:spcBef>
              <a:buNone/>
            </a:pPr>
            <a:r>
              <a:rPr lang="pt-BR" sz="1200">
                <a:solidFill>
                  <a:srgbClr val="000000"/>
                </a:solidFill>
                <a:latin typeface="Arial"/>
                <a:ea typeface="Arial"/>
                <a:cs typeface="Arial"/>
                <a:sym typeface="Arial"/>
              </a:rPr>
              <a:t>	</a:t>
            </a:r>
          </a:p>
          <a:p>
            <a:pPr lvl="0" rtl="0">
              <a:spcBef>
                <a:spcPts val="0"/>
              </a:spcBef>
              <a:buNone/>
            </a:pPr>
            <a:r>
              <a:t/>
            </a:r>
            <a:endParaRPr b="1" sz="1200">
              <a:solidFill>
                <a:srgbClr val="000000"/>
              </a:solidFill>
              <a:latin typeface="Arial"/>
              <a:ea typeface="Arial"/>
              <a:cs typeface="Arial"/>
              <a:sym typeface="Arial"/>
            </a:endParaRPr>
          </a:p>
          <a:p>
            <a:pPr lvl="0">
              <a:spcBef>
                <a:spcPts val="0"/>
              </a:spcBef>
              <a:buNone/>
            </a:pPr>
            <a:r>
              <a:t/>
            </a:r>
            <a:endParaRPr b="1" sz="1200">
              <a:solidFill>
                <a:srgbClr val="000000"/>
              </a:solidFill>
              <a:latin typeface="Arial"/>
              <a:ea typeface="Arial"/>
              <a:cs typeface="Arial"/>
              <a:sym typeface="Arial"/>
            </a:endParaRPr>
          </a:p>
        </p:txBody>
      </p:sp>
      <p:pic>
        <p:nvPicPr>
          <p:cNvPr id="190" name="Shape 190"/>
          <p:cNvPicPr preferRelativeResize="0"/>
          <p:nvPr/>
        </p:nvPicPr>
        <p:blipFill>
          <a:blip r:embed="rId3">
            <a:alphaModFix/>
          </a:blip>
          <a:stretch>
            <a:fillRect/>
          </a:stretch>
        </p:blipFill>
        <p:spPr>
          <a:xfrm>
            <a:off x="4748375" y="1947875"/>
            <a:ext cx="3767674" cy="2653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707400"/>
          </a:xfrm>
          <a:prstGeom prst="rect">
            <a:avLst/>
          </a:prstGeom>
        </p:spPr>
        <p:txBody>
          <a:bodyPr anchorCtr="0" anchor="t" bIns="91425" lIns="91425" rIns="91425" tIns="91425">
            <a:noAutofit/>
          </a:bodyPr>
          <a:lstStyle/>
          <a:p>
            <a:pPr lvl="0" rtl="0" algn="ctr">
              <a:spcBef>
                <a:spcPts val="0"/>
              </a:spcBef>
              <a:buNone/>
            </a:pPr>
            <a:r>
              <a:rPr lang="pt-BR"/>
              <a:t>PROCESSOS DE PRODUÇÃO</a:t>
            </a:r>
          </a:p>
          <a:p>
            <a:pPr lvl="0" algn="ctr">
              <a:spcBef>
                <a:spcPts val="0"/>
              </a:spcBef>
              <a:buNone/>
            </a:pPr>
            <a:r>
              <a:t/>
            </a:r>
            <a:endParaRPr/>
          </a:p>
        </p:txBody>
      </p:sp>
      <p:sp>
        <p:nvSpPr>
          <p:cNvPr id="196" name="Shape 196"/>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spcBef>
                <a:spcPts val="0"/>
              </a:spcBef>
              <a:buNone/>
            </a:pPr>
            <a:r>
              <a:rPr b="1" lang="pt-BR">
                <a:solidFill>
                  <a:srgbClr val="000000"/>
                </a:solidFill>
              </a:rPr>
              <a:t>				       </a:t>
            </a:r>
            <a:r>
              <a:rPr b="1" lang="pt-BR" sz="1400">
                <a:solidFill>
                  <a:srgbClr val="000000"/>
                </a:solidFill>
              </a:rPr>
              <a:t>											</a:t>
            </a:r>
          </a:p>
        </p:txBody>
      </p:sp>
      <p:pic>
        <p:nvPicPr>
          <p:cNvPr id="197" name="Shape 197"/>
          <p:cNvPicPr preferRelativeResize="0"/>
          <p:nvPr/>
        </p:nvPicPr>
        <p:blipFill>
          <a:blip r:embed="rId3">
            <a:alphaModFix/>
          </a:blip>
          <a:stretch>
            <a:fillRect/>
          </a:stretch>
        </p:blipFill>
        <p:spPr>
          <a:xfrm>
            <a:off x="503100" y="1880950"/>
            <a:ext cx="2857500" cy="2228850"/>
          </a:xfrm>
          <a:prstGeom prst="rect">
            <a:avLst/>
          </a:prstGeom>
          <a:noFill/>
          <a:ln>
            <a:noFill/>
          </a:ln>
        </p:spPr>
      </p:pic>
      <p:pic>
        <p:nvPicPr>
          <p:cNvPr id="198" name="Shape 198"/>
          <p:cNvPicPr preferRelativeResize="0"/>
          <p:nvPr/>
        </p:nvPicPr>
        <p:blipFill>
          <a:blip r:embed="rId4">
            <a:alphaModFix/>
          </a:blip>
          <a:stretch>
            <a:fillRect/>
          </a:stretch>
        </p:blipFill>
        <p:spPr>
          <a:xfrm>
            <a:off x="2097316" y="1914875"/>
            <a:ext cx="1920700" cy="1536550"/>
          </a:xfrm>
          <a:prstGeom prst="rect">
            <a:avLst/>
          </a:prstGeom>
          <a:noFill/>
          <a:ln>
            <a:noFill/>
          </a:ln>
        </p:spPr>
      </p:pic>
      <p:pic>
        <p:nvPicPr>
          <p:cNvPr id="199" name="Shape 199"/>
          <p:cNvPicPr preferRelativeResize="0"/>
          <p:nvPr/>
        </p:nvPicPr>
        <p:blipFill>
          <a:blip r:embed="rId4">
            <a:alphaModFix/>
          </a:blip>
          <a:stretch>
            <a:fillRect/>
          </a:stretch>
        </p:blipFill>
        <p:spPr>
          <a:xfrm>
            <a:off x="1026041" y="2610600"/>
            <a:ext cx="1920700" cy="1536550"/>
          </a:xfrm>
          <a:prstGeom prst="rect">
            <a:avLst/>
          </a:prstGeom>
          <a:noFill/>
          <a:ln>
            <a:noFill/>
          </a:ln>
        </p:spPr>
      </p:pic>
      <p:pic>
        <p:nvPicPr>
          <p:cNvPr id="200" name="Shape 200"/>
          <p:cNvPicPr preferRelativeResize="0"/>
          <p:nvPr/>
        </p:nvPicPr>
        <p:blipFill>
          <a:blip r:embed="rId4">
            <a:alphaModFix/>
          </a:blip>
          <a:stretch>
            <a:fillRect/>
          </a:stretch>
        </p:blipFill>
        <p:spPr>
          <a:xfrm>
            <a:off x="176616" y="1880950"/>
            <a:ext cx="1920700" cy="1536550"/>
          </a:xfrm>
          <a:prstGeom prst="rect">
            <a:avLst/>
          </a:prstGeom>
          <a:noFill/>
          <a:ln>
            <a:noFill/>
          </a:ln>
        </p:spPr>
      </p:pic>
      <p:pic>
        <p:nvPicPr>
          <p:cNvPr id="201" name="Shape 201"/>
          <p:cNvPicPr preferRelativeResize="0"/>
          <p:nvPr/>
        </p:nvPicPr>
        <p:blipFill>
          <a:blip r:embed="rId3">
            <a:alphaModFix/>
          </a:blip>
          <a:stretch>
            <a:fillRect/>
          </a:stretch>
        </p:blipFill>
        <p:spPr>
          <a:xfrm>
            <a:off x="4959400" y="1955750"/>
            <a:ext cx="2857500" cy="2228850"/>
          </a:xfrm>
          <a:prstGeom prst="rect">
            <a:avLst/>
          </a:prstGeom>
          <a:noFill/>
          <a:ln>
            <a:noFill/>
          </a:ln>
        </p:spPr>
      </p:pic>
      <p:pic>
        <p:nvPicPr>
          <p:cNvPr id="202" name="Shape 202"/>
          <p:cNvPicPr preferRelativeResize="0"/>
          <p:nvPr/>
        </p:nvPicPr>
        <p:blipFill>
          <a:blip r:embed="rId4">
            <a:alphaModFix/>
          </a:blip>
          <a:stretch>
            <a:fillRect/>
          </a:stretch>
        </p:blipFill>
        <p:spPr>
          <a:xfrm>
            <a:off x="5191891" y="1703200"/>
            <a:ext cx="1920700" cy="1536550"/>
          </a:xfrm>
          <a:prstGeom prst="rect">
            <a:avLst/>
          </a:prstGeom>
          <a:noFill/>
          <a:ln>
            <a:noFill/>
          </a:ln>
        </p:spPr>
      </p:pic>
      <p:pic>
        <p:nvPicPr>
          <p:cNvPr id="203" name="Shape 203"/>
          <p:cNvPicPr preferRelativeResize="0"/>
          <p:nvPr/>
        </p:nvPicPr>
        <p:blipFill>
          <a:blip r:embed="rId4">
            <a:alphaModFix/>
          </a:blip>
          <a:stretch>
            <a:fillRect/>
          </a:stretch>
        </p:blipFill>
        <p:spPr>
          <a:xfrm>
            <a:off x="6275616" y="2798250"/>
            <a:ext cx="1920700" cy="1536550"/>
          </a:xfrm>
          <a:prstGeom prst="rect">
            <a:avLst/>
          </a:prstGeom>
          <a:noFill/>
          <a:ln>
            <a:noFill/>
          </a:ln>
        </p:spPr>
      </p:pic>
      <p:pic>
        <p:nvPicPr>
          <p:cNvPr id="204" name="Shape 204"/>
          <p:cNvPicPr preferRelativeResize="0"/>
          <p:nvPr/>
        </p:nvPicPr>
        <p:blipFill>
          <a:blip r:embed="rId5">
            <a:alphaModFix/>
          </a:blip>
          <a:stretch>
            <a:fillRect/>
          </a:stretch>
        </p:blipFill>
        <p:spPr>
          <a:xfrm>
            <a:off x="4902524" y="2892799"/>
            <a:ext cx="2603950" cy="1952974"/>
          </a:xfrm>
          <a:prstGeom prst="rect">
            <a:avLst/>
          </a:prstGeom>
          <a:noFill/>
          <a:ln>
            <a:noFill/>
          </a:ln>
        </p:spPr>
      </p:pic>
      <p:pic>
        <p:nvPicPr>
          <p:cNvPr id="205" name="Shape 205"/>
          <p:cNvPicPr preferRelativeResize="0"/>
          <p:nvPr/>
        </p:nvPicPr>
        <p:blipFill>
          <a:blip r:embed="rId5">
            <a:alphaModFix/>
          </a:blip>
          <a:stretch>
            <a:fillRect/>
          </a:stretch>
        </p:blipFill>
        <p:spPr>
          <a:xfrm>
            <a:off x="5774599" y="1394199"/>
            <a:ext cx="2603950" cy="1952974"/>
          </a:xfrm>
          <a:prstGeom prst="rect">
            <a:avLst/>
          </a:prstGeom>
          <a:noFill/>
          <a:ln>
            <a:noFill/>
          </a:ln>
        </p:spPr>
      </p:pic>
      <p:pic>
        <p:nvPicPr>
          <p:cNvPr id="206" name="Shape 206"/>
          <p:cNvPicPr preferRelativeResize="0"/>
          <p:nvPr/>
        </p:nvPicPr>
        <p:blipFill>
          <a:blip r:embed="rId5">
            <a:alphaModFix/>
          </a:blip>
          <a:stretch>
            <a:fillRect/>
          </a:stretch>
        </p:blipFill>
        <p:spPr>
          <a:xfrm>
            <a:off x="3965549" y="1494999"/>
            <a:ext cx="2603950" cy="1952974"/>
          </a:xfrm>
          <a:prstGeom prst="rect">
            <a:avLst/>
          </a:prstGeom>
          <a:noFill/>
          <a:ln>
            <a:noFill/>
          </a:ln>
        </p:spPr>
      </p:pic>
      <p:pic>
        <p:nvPicPr>
          <p:cNvPr id="207" name="Shape 207"/>
          <p:cNvPicPr preferRelativeResize="0"/>
          <p:nvPr/>
        </p:nvPicPr>
        <p:blipFill>
          <a:blip r:embed="rId4">
            <a:alphaModFix/>
          </a:blip>
          <a:stretch>
            <a:fillRect/>
          </a:stretch>
        </p:blipFill>
        <p:spPr>
          <a:xfrm>
            <a:off x="4354916" y="2767125"/>
            <a:ext cx="1920700" cy="1536550"/>
          </a:xfrm>
          <a:prstGeom prst="rect">
            <a:avLst/>
          </a:prstGeom>
          <a:noFill/>
          <a:ln>
            <a:noFill/>
          </a:ln>
        </p:spPr>
      </p:pic>
      <p:sp>
        <p:nvSpPr>
          <p:cNvPr id="208" name="Shape 208"/>
          <p:cNvSpPr txBox="1"/>
          <p:nvPr/>
        </p:nvSpPr>
        <p:spPr>
          <a:xfrm>
            <a:off x="4099275" y="1375825"/>
            <a:ext cx="4346100" cy="3723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pt-BR" sz="1800">
                <a:latin typeface="Open Sans"/>
                <a:ea typeface="Open Sans"/>
                <a:cs typeface="Open Sans"/>
                <a:sym typeface="Open Sans"/>
              </a:rPr>
              <a:t>- Hidrogenação e dissolução térmica</a:t>
            </a:r>
          </a:p>
          <a:p>
            <a:pPr lvl="0">
              <a:spcBef>
                <a:spcPts val="0"/>
              </a:spcBef>
              <a:buNone/>
            </a:pPr>
            <a:r>
              <a:t/>
            </a:r>
            <a:endParaRPr/>
          </a:p>
        </p:txBody>
      </p:sp>
      <p:sp>
        <p:nvSpPr>
          <p:cNvPr id="209" name="Shape 209"/>
          <p:cNvSpPr txBox="1"/>
          <p:nvPr/>
        </p:nvSpPr>
        <p:spPr>
          <a:xfrm>
            <a:off x="642050" y="1392625"/>
            <a:ext cx="2476500" cy="3387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pt-BR" sz="1800">
                <a:latin typeface="Open Sans"/>
                <a:ea typeface="Open Sans"/>
                <a:cs typeface="Open Sans"/>
                <a:sym typeface="Open Sans"/>
              </a:rPr>
              <a:t>- Pirólise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311687" y="296875"/>
            <a:ext cx="8520600" cy="707400"/>
          </a:xfrm>
          <a:prstGeom prst="rect">
            <a:avLst/>
          </a:prstGeom>
        </p:spPr>
        <p:txBody>
          <a:bodyPr anchorCtr="0" anchor="t" bIns="91425" lIns="91425" rIns="91425" tIns="91425">
            <a:noAutofit/>
          </a:bodyPr>
          <a:lstStyle/>
          <a:p>
            <a:pPr lvl="0" rtl="0" algn="ctr">
              <a:lnSpc>
                <a:spcPct val="115000"/>
              </a:lnSpc>
              <a:spcBef>
                <a:spcPts val="0"/>
              </a:spcBef>
              <a:spcAft>
                <a:spcPts val="1600"/>
              </a:spcAft>
              <a:buNone/>
            </a:pPr>
            <a:r>
              <a:rPr lang="pt-BR" sz="3000">
                <a:latin typeface="Open Sans"/>
                <a:ea typeface="Open Sans"/>
                <a:cs typeface="Open Sans"/>
                <a:sym typeface="Open Sans"/>
              </a:rPr>
              <a:t>FRATURAMENTO HIDRÁULICO</a:t>
            </a:r>
            <a:r>
              <a:rPr i="1" lang="pt-BR" sz="3000">
                <a:latin typeface="Open Sans"/>
                <a:ea typeface="Open Sans"/>
                <a:cs typeface="Open Sans"/>
                <a:sym typeface="Open Sans"/>
              </a:rPr>
              <a:t> (fracking)</a:t>
            </a:r>
          </a:p>
          <a:p>
            <a:pPr lvl="0" rtl="0" algn="ctr">
              <a:spcBef>
                <a:spcPts val="0"/>
              </a:spcBef>
              <a:buNone/>
            </a:pPr>
            <a:r>
              <a:t/>
            </a:r>
            <a:endParaRPr/>
          </a:p>
          <a:p>
            <a:pPr lvl="0">
              <a:spcBef>
                <a:spcPts val="0"/>
              </a:spcBef>
              <a:buNone/>
            </a:pPr>
            <a:r>
              <a:t/>
            </a:r>
            <a:endParaRPr/>
          </a:p>
        </p:txBody>
      </p:sp>
      <p:pic>
        <p:nvPicPr>
          <p:cNvPr id="215" name="Shape 215"/>
          <p:cNvPicPr preferRelativeResize="0"/>
          <p:nvPr/>
        </p:nvPicPr>
        <p:blipFill>
          <a:blip r:embed="rId3">
            <a:alphaModFix/>
          </a:blip>
          <a:stretch>
            <a:fillRect/>
          </a:stretch>
        </p:blipFill>
        <p:spPr>
          <a:xfrm>
            <a:off x="2165399" y="919874"/>
            <a:ext cx="4813224" cy="3930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707400"/>
          </a:xfrm>
          <a:prstGeom prst="rect">
            <a:avLst/>
          </a:prstGeom>
        </p:spPr>
        <p:txBody>
          <a:bodyPr anchorCtr="0" anchor="t" bIns="91425" lIns="91425" rIns="91425" tIns="91425">
            <a:noAutofit/>
          </a:bodyPr>
          <a:lstStyle/>
          <a:p>
            <a:pPr lvl="0" algn="ctr">
              <a:spcBef>
                <a:spcPts val="0"/>
              </a:spcBef>
              <a:buNone/>
            </a:pPr>
            <a:r>
              <a:rPr lang="pt-BR"/>
              <a:t>O </a:t>
            </a:r>
            <a:r>
              <a:rPr i="1" lang="pt-BR"/>
              <a:t>“RE-FRACKING”</a:t>
            </a:r>
          </a:p>
        </p:txBody>
      </p:sp>
      <p:sp>
        <p:nvSpPr>
          <p:cNvPr id="221" name="Shape 221"/>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lnSpc>
                <a:spcPct val="150000"/>
              </a:lnSpc>
              <a:spcBef>
                <a:spcPts val="0"/>
              </a:spcBef>
              <a:buClr>
                <a:srgbClr val="000000"/>
              </a:buClr>
            </a:pPr>
            <a:r>
              <a:rPr lang="pt-BR">
                <a:solidFill>
                  <a:srgbClr val="000000"/>
                </a:solidFill>
              </a:rPr>
              <a:t>Aperfeiçoamento</a:t>
            </a:r>
          </a:p>
          <a:p>
            <a:pPr indent="-228600" lvl="0" marL="457200" rtl="0">
              <a:lnSpc>
                <a:spcPct val="150000"/>
              </a:lnSpc>
              <a:spcBef>
                <a:spcPts val="0"/>
              </a:spcBef>
              <a:buClr>
                <a:srgbClr val="000000"/>
              </a:buClr>
            </a:pPr>
            <a:r>
              <a:rPr lang="pt-BR">
                <a:solidFill>
                  <a:srgbClr val="000000"/>
                </a:solidFill>
              </a:rPr>
              <a:t>Alternativa</a:t>
            </a:r>
          </a:p>
          <a:p>
            <a:pPr indent="-228600" lvl="0" marL="457200" rtl="0">
              <a:lnSpc>
                <a:spcPct val="150000"/>
              </a:lnSpc>
              <a:spcBef>
                <a:spcPts val="0"/>
              </a:spcBef>
              <a:buClr>
                <a:srgbClr val="000000"/>
              </a:buClr>
            </a:pPr>
            <a:r>
              <a:rPr lang="pt-BR">
                <a:solidFill>
                  <a:srgbClr val="000000"/>
                </a:solidFill>
              </a:rPr>
              <a:t>Utilização de microesferas de plástico</a:t>
            </a:r>
          </a:p>
          <a:p>
            <a:pPr indent="-228600" lvl="0" marL="457200" rtl="0">
              <a:lnSpc>
                <a:spcPct val="150000"/>
              </a:lnSpc>
              <a:spcBef>
                <a:spcPts val="0"/>
              </a:spcBef>
              <a:buClr>
                <a:srgbClr val="000000"/>
              </a:buClr>
            </a:pPr>
            <a:r>
              <a:rPr lang="pt-BR">
                <a:solidFill>
                  <a:srgbClr val="000000"/>
                </a:solidFill>
              </a:rPr>
              <a:t>Pressão</a:t>
            </a:r>
          </a:p>
          <a:p>
            <a:pPr indent="-228600" lvl="0" marL="457200">
              <a:lnSpc>
                <a:spcPct val="150000"/>
              </a:lnSpc>
              <a:spcBef>
                <a:spcPts val="0"/>
              </a:spcBef>
              <a:buClr>
                <a:srgbClr val="000000"/>
              </a:buClr>
            </a:pPr>
            <a:r>
              <a:rPr lang="pt-BR">
                <a:solidFill>
                  <a:srgbClr val="000000"/>
                </a:solidFill>
              </a:rPr>
              <a:t>Vantagens ambientais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pt-BR"/>
              <a:t>XISTO NA ATUALIDADE: QUESTÕES AMBIENTAIS</a:t>
            </a:r>
          </a:p>
        </p:txBody>
      </p:sp>
      <p:sp>
        <p:nvSpPr>
          <p:cNvPr id="227" name="Shape 227"/>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a:spcBef>
                <a:spcPts val="0"/>
              </a:spcBef>
              <a:buChar char="●"/>
            </a:pPr>
            <a:r>
              <a:rPr lang="pt-BR"/>
              <a:t>Sismos</a:t>
            </a:r>
          </a:p>
        </p:txBody>
      </p:sp>
      <p:pic>
        <p:nvPicPr>
          <p:cNvPr id="228" name="Shape 228"/>
          <p:cNvPicPr preferRelativeResize="0"/>
          <p:nvPr/>
        </p:nvPicPr>
        <p:blipFill rotWithShape="1">
          <a:blip r:embed="rId3">
            <a:alphaModFix/>
          </a:blip>
          <a:srcRect b="0" l="-45492" r="-16345" t="0"/>
          <a:stretch/>
        </p:blipFill>
        <p:spPr>
          <a:xfrm>
            <a:off x="72449" y="1748425"/>
            <a:ext cx="7540199" cy="2915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707400"/>
          </a:xfrm>
          <a:prstGeom prst="rect">
            <a:avLst/>
          </a:prstGeom>
        </p:spPr>
        <p:txBody>
          <a:bodyPr anchorCtr="0" anchor="t" bIns="91425" lIns="91425" rIns="91425" tIns="91425">
            <a:noAutofit/>
          </a:bodyPr>
          <a:lstStyle/>
          <a:p>
            <a:pPr lvl="0" algn="ctr">
              <a:spcBef>
                <a:spcPts val="0"/>
              </a:spcBef>
              <a:buNone/>
            </a:pPr>
            <a:r>
              <a:rPr lang="pt-BR"/>
              <a:t>VISÃO GERAL DA APRESENTAÇÃO</a:t>
            </a:r>
          </a:p>
        </p:txBody>
      </p:sp>
      <p:sp>
        <p:nvSpPr>
          <p:cNvPr id="73" name="Shape 73"/>
          <p:cNvSpPr txBox="1"/>
          <p:nvPr/>
        </p:nvSpPr>
        <p:spPr>
          <a:xfrm>
            <a:off x="870975" y="1294700"/>
            <a:ext cx="7344600" cy="33780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74" name="Shape 74"/>
          <p:cNvPicPr preferRelativeResize="0"/>
          <p:nvPr/>
        </p:nvPicPr>
        <p:blipFill>
          <a:blip r:embed="rId3">
            <a:alphaModFix/>
          </a:blip>
          <a:stretch>
            <a:fillRect/>
          </a:stretch>
        </p:blipFill>
        <p:spPr>
          <a:xfrm>
            <a:off x="1392425" y="1294700"/>
            <a:ext cx="2013949" cy="1181374"/>
          </a:xfrm>
          <a:prstGeom prst="rect">
            <a:avLst/>
          </a:prstGeom>
          <a:noFill/>
          <a:ln>
            <a:noFill/>
          </a:ln>
        </p:spPr>
      </p:pic>
      <p:pic>
        <p:nvPicPr>
          <p:cNvPr id="75" name="Shape 75"/>
          <p:cNvPicPr preferRelativeResize="0"/>
          <p:nvPr/>
        </p:nvPicPr>
        <p:blipFill>
          <a:blip r:embed="rId4">
            <a:alphaModFix/>
          </a:blip>
          <a:stretch>
            <a:fillRect/>
          </a:stretch>
        </p:blipFill>
        <p:spPr>
          <a:xfrm>
            <a:off x="5286664" y="1365310"/>
            <a:ext cx="3081920" cy="1181400"/>
          </a:xfrm>
          <a:prstGeom prst="rect">
            <a:avLst/>
          </a:prstGeom>
          <a:noFill/>
          <a:ln>
            <a:noFill/>
          </a:ln>
        </p:spPr>
      </p:pic>
      <p:pic>
        <p:nvPicPr>
          <p:cNvPr id="76" name="Shape 76"/>
          <p:cNvPicPr preferRelativeResize="0"/>
          <p:nvPr/>
        </p:nvPicPr>
        <p:blipFill>
          <a:blip r:embed="rId5">
            <a:alphaModFix/>
          </a:blip>
          <a:stretch>
            <a:fillRect/>
          </a:stretch>
        </p:blipFill>
        <p:spPr>
          <a:xfrm>
            <a:off x="3323319" y="2618374"/>
            <a:ext cx="1885311" cy="1965899"/>
          </a:xfrm>
          <a:prstGeom prst="rect">
            <a:avLst/>
          </a:prstGeom>
          <a:noFill/>
          <a:ln>
            <a:noFill/>
          </a:ln>
        </p:spPr>
      </p:pic>
      <p:sp>
        <p:nvSpPr>
          <p:cNvPr id="77" name="Shape 77"/>
          <p:cNvSpPr txBox="1"/>
          <p:nvPr/>
        </p:nvSpPr>
        <p:spPr>
          <a:xfrm>
            <a:off x="1616100" y="2618350"/>
            <a:ext cx="2013900" cy="341400"/>
          </a:xfrm>
          <a:prstGeom prst="rect">
            <a:avLst/>
          </a:prstGeom>
          <a:noFill/>
          <a:ln>
            <a:noFill/>
          </a:ln>
        </p:spPr>
        <p:txBody>
          <a:bodyPr anchorCtr="0" anchor="t" bIns="91425" lIns="91425" rIns="91425" tIns="91425">
            <a:noAutofit/>
          </a:bodyPr>
          <a:lstStyle/>
          <a:p>
            <a:pPr lvl="0">
              <a:spcBef>
                <a:spcPts val="0"/>
              </a:spcBef>
              <a:buNone/>
            </a:pPr>
            <a:r>
              <a:rPr lang="pt-BR">
                <a:solidFill>
                  <a:schemeClr val="accent1"/>
                </a:solidFill>
              </a:rPr>
              <a:t>1. </a:t>
            </a:r>
            <a:r>
              <a:rPr lang="pt-BR">
                <a:solidFill>
                  <a:schemeClr val="accent1"/>
                </a:solidFill>
              </a:rPr>
              <a:t>O Petróleo</a:t>
            </a:r>
          </a:p>
        </p:txBody>
      </p:sp>
      <p:sp>
        <p:nvSpPr>
          <p:cNvPr id="78" name="Shape 78"/>
          <p:cNvSpPr txBox="1"/>
          <p:nvPr/>
        </p:nvSpPr>
        <p:spPr>
          <a:xfrm>
            <a:off x="6303250" y="2759575"/>
            <a:ext cx="2013900" cy="341400"/>
          </a:xfrm>
          <a:prstGeom prst="rect">
            <a:avLst/>
          </a:prstGeom>
          <a:noFill/>
          <a:ln>
            <a:noFill/>
          </a:ln>
        </p:spPr>
        <p:txBody>
          <a:bodyPr anchorCtr="0" anchor="t" bIns="91425" lIns="91425" rIns="91425" tIns="91425">
            <a:noAutofit/>
          </a:bodyPr>
          <a:lstStyle/>
          <a:p>
            <a:pPr lvl="0" rtl="0">
              <a:spcBef>
                <a:spcPts val="0"/>
              </a:spcBef>
              <a:buNone/>
            </a:pPr>
            <a:r>
              <a:rPr lang="pt-BR">
                <a:solidFill>
                  <a:schemeClr val="accent1"/>
                </a:solidFill>
              </a:rPr>
              <a:t>2. O Xisto</a:t>
            </a:r>
          </a:p>
        </p:txBody>
      </p:sp>
      <p:sp>
        <p:nvSpPr>
          <p:cNvPr id="79" name="Shape 79"/>
          <p:cNvSpPr txBox="1"/>
          <p:nvPr/>
        </p:nvSpPr>
        <p:spPr>
          <a:xfrm>
            <a:off x="3158975" y="4672700"/>
            <a:ext cx="2308200" cy="341400"/>
          </a:xfrm>
          <a:prstGeom prst="rect">
            <a:avLst/>
          </a:prstGeom>
          <a:noFill/>
          <a:ln>
            <a:noFill/>
          </a:ln>
        </p:spPr>
        <p:txBody>
          <a:bodyPr anchorCtr="0" anchor="t" bIns="91425" lIns="91425" rIns="91425" tIns="91425">
            <a:noAutofit/>
          </a:bodyPr>
          <a:lstStyle/>
          <a:p>
            <a:pPr lvl="0" rtl="0">
              <a:spcBef>
                <a:spcPts val="0"/>
              </a:spcBef>
              <a:buNone/>
            </a:pPr>
            <a:r>
              <a:rPr lang="pt-BR">
                <a:solidFill>
                  <a:schemeClr val="accent1"/>
                </a:solidFill>
              </a:rPr>
              <a:t>3</a:t>
            </a:r>
            <a:r>
              <a:rPr lang="pt-BR">
                <a:solidFill>
                  <a:schemeClr val="accent1"/>
                </a:solidFill>
              </a:rPr>
              <a:t>. Questões da Atualidade</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pt-BR"/>
              <a:t>XISTO NA ATUALIDADE: QUESTÕES AMBIENTAIS</a:t>
            </a:r>
          </a:p>
        </p:txBody>
      </p:sp>
      <p:sp>
        <p:nvSpPr>
          <p:cNvPr id="234" name="Shape 234"/>
          <p:cNvSpPr txBox="1"/>
          <p:nvPr>
            <p:ph idx="1" type="body"/>
          </p:nvPr>
        </p:nvSpPr>
        <p:spPr>
          <a:xfrm>
            <a:off x="311700" y="1278100"/>
            <a:ext cx="8520600" cy="3302700"/>
          </a:xfrm>
          <a:prstGeom prst="rect">
            <a:avLst/>
          </a:prstGeom>
        </p:spPr>
        <p:txBody>
          <a:bodyPr anchorCtr="0" anchor="t" bIns="91425" lIns="91425" rIns="91425" tIns="91425">
            <a:noAutofit/>
          </a:bodyPr>
          <a:lstStyle/>
          <a:p>
            <a:pPr indent="-228600" lvl="0" marL="457200" rtl="0">
              <a:spcBef>
                <a:spcPts val="0"/>
              </a:spcBef>
              <a:buChar char="●"/>
            </a:pPr>
            <a:r>
              <a:rPr lang="pt-BR"/>
              <a:t>Gás Metano</a:t>
            </a:r>
          </a:p>
        </p:txBody>
      </p:sp>
      <p:pic>
        <p:nvPicPr>
          <p:cNvPr id="235" name="Shape 235"/>
          <p:cNvPicPr preferRelativeResize="0"/>
          <p:nvPr/>
        </p:nvPicPr>
        <p:blipFill>
          <a:blip r:embed="rId3">
            <a:alphaModFix/>
          </a:blip>
          <a:stretch>
            <a:fillRect/>
          </a:stretch>
        </p:blipFill>
        <p:spPr>
          <a:xfrm>
            <a:off x="377182" y="1937874"/>
            <a:ext cx="3869985" cy="2562449"/>
          </a:xfrm>
          <a:prstGeom prst="rect">
            <a:avLst/>
          </a:prstGeom>
          <a:noFill/>
          <a:ln>
            <a:noFill/>
          </a:ln>
        </p:spPr>
      </p:pic>
      <p:pic>
        <p:nvPicPr>
          <p:cNvPr id="236" name="Shape 236"/>
          <p:cNvPicPr preferRelativeResize="0"/>
          <p:nvPr/>
        </p:nvPicPr>
        <p:blipFill>
          <a:blip r:embed="rId4">
            <a:alphaModFix/>
          </a:blip>
          <a:stretch>
            <a:fillRect/>
          </a:stretch>
        </p:blipFill>
        <p:spPr>
          <a:xfrm>
            <a:off x="4505400" y="1937875"/>
            <a:ext cx="4392750" cy="2562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pt-BR"/>
              <a:t>XISTO NA ATUALIDADE: QUESTÕES AMBIENTAIS</a:t>
            </a:r>
          </a:p>
        </p:txBody>
      </p:sp>
      <p:sp>
        <p:nvSpPr>
          <p:cNvPr id="242" name="Shape 242"/>
          <p:cNvSpPr txBox="1"/>
          <p:nvPr>
            <p:ph idx="1" type="body"/>
          </p:nvPr>
        </p:nvSpPr>
        <p:spPr>
          <a:xfrm>
            <a:off x="311700" y="1278100"/>
            <a:ext cx="8520600" cy="3302700"/>
          </a:xfrm>
          <a:prstGeom prst="rect">
            <a:avLst/>
          </a:prstGeom>
        </p:spPr>
        <p:txBody>
          <a:bodyPr anchorCtr="0" anchor="t" bIns="91425" lIns="91425" rIns="91425" tIns="91425">
            <a:noAutofit/>
          </a:bodyPr>
          <a:lstStyle/>
          <a:p>
            <a:pPr indent="-228600" lvl="0" marL="457200" rtl="0">
              <a:spcBef>
                <a:spcPts val="0"/>
              </a:spcBef>
              <a:buChar char="●"/>
            </a:pPr>
            <a:r>
              <a:rPr lang="pt-BR"/>
              <a:t>Tecnologia adaptada para maus combustíveis</a:t>
            </a:r>
          </a:p>
        </p:txBody>
      </p:sp>
      <p:pic>
        <p:nvPicPr>
          <p:cNvPr id="243" name="Shape 243"/>
          <p:cNvPicPr preferRelativeResize="0"/>
          <p:nvPr/>
        </p:nvPicPr>
        <p:blipFill rotWithShape="1">
          <a:blip r:embed="rId3">
            <a:alphaModFix/>
          </a:blip>
          <a:srcRect b="0" l="-34105" r="-8833" t="0"/>
          <a:stretch/>
        </p:blipFill>
        <p:spPr>
          <a:xfrm>
            <a:off x="982100" y="1793375"/>
            <a:ext cx="6308799" cy="29499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pt-BR"/>
              <a:t>XISTO NA ATUALIDADE: QUESTÕES ECONÔMICAS</a:t>
            </a:r>
          </a:p>
        </p:txBody>
      </p:sp>
      <p:pic>
        <p:nvPicPr>
          <p:cNvPr id="249" name="Shape 249"/>
          <p:cNvPicPr preferRelativeResize="0"/>
          <p:nvPr/>
        </p:nvPicPr>
        <p:blipFill>
          <a:blip r:embed="rId3">
            <a:alphaModFix/>
          </a:blip>
          <a:stretch>
            <a:fillRect/>
          </a:stretch>
        </p:blipFill>
        <p:spPr>
          <a:xfrm>
            <a:off x="1920250" y="1152424"/>
            <a:ext cx="5658424" cy="3780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pt-BR"/>
              <a:t>XISTO NA ATUALIDADE: QUESTÕES ECONÔMICAS</a:t>
            </a:r>
          </a:p>
        </p:txBody>
      </p:sp>
      <p:pic>
        <p:nvPicPr>
          <p:cNvPr id="255" name="Shape 255"/>
          <p:cNvPicPr preferRelativeResize="0"/>
          <p:nvPr/>
        </p:nvPicPr>
        <p:blipFill>
          <a:blip r:embed="rId3">
            <a:alphaModFix/>
          </a:blip>
          <a:stretch>
            <a:fillRect/>
          </a:stretch>
        </p:blipFill>
        <p:spPr>
          <a:xfrm>
            <a:off x="2483475" y="1623650"/>
            <a:ext cx="4756874" cy="2954474"/>
          </a:xfrm>
          <a:prstGeom prst="rect">
            <a:avLst/>
          </a:prstGeom>
          <a:noFill/>
          <a:ln>
            <a:noFill/>
          </a:ln>
        </p:spPr>
      </p:pic>
      <p:sp>
        <p:nvSpPr>
          <p:cNvPr id="256" name="Shape 256"/>
          <p:cNvSpPr txBox="1"/>
          <p:nvPr>
            <p:ph idx="1" type="body"/>
          </p:nvPr>
        </p:nvSpPr>
        <p:spPr>
          <a:xfrm>
            <a:off x="311700" y="1278100"/>
            <a:ext cx="8520600" cy="3302700"/>
          </a:xfrm>
          <a:prstGeom prst="rect">
            <a:avLst/>
          </a:prstGeom>
        </p:spPr>
        <p:txBody>
          <a:bodyPr anchorCtr="0" anchor="t" bIns="91425" lIns="91425" rIns="91425" tIns="91425">
            <a:noAutofit/>
          </a:bodyPr>
          <a:lstStyle/>
          <a:p>
            <a:pPr indent="-228600" lvl="0" marL="457200" rtl="0">
              <a:spcBef>
                <a:spcPts val="0"/>
              </a:spcBef>
              <a:buChar char="●"/>
            </a:pPr>
            <a:r>
              <a:rPr lang="pt-BR"/>
              <a:t>Estados Unidos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pt-BR"/>
              <a:t>XISTO NA ATUALIDADE: QUESTÕES ECONÔMICAS</a:t>
            </a:r>
          </a:p>
        </p:txBody>
      </p:sp>
      <p:sp>
        <p:nvSpPr>
          <p:cNvPr id="262" name="Shape 262"/>
          <p:cNvSpPr txBox="1"/>
          <p:nvPr>
            <p:ph idx="1" type="body"/>
          </p:nvPr>
        </p:nvSpPr>
        <p:spPr>
          <a:xfrm>
            <a:off x="311700" y="1278100"/>
            <a:ext cx="8520600" cy="393300"/>
          </a:xfrm>
          <a:prstGeom prst="rect">
            <a:avLst/>
          </a:prstGeom>
        </p:spPr>
        <p:txBody>
          <a:bodyPr anchorCtr="0" anchor="t" bIns="91425" lIns="91425" rIns="91425" tIns="91425">
            <a:noAutofit/>
          </a:bodyPr>
          <a:lstStyle/>
          <a:p>
            <a:pPr indent="-228600" lvl="0" marL="457200" rtl="0">
              <a:spcBef>
                <a:spcPts val="0"/>
              </a:spcBef>
              <a:buChar char="●"/>
            </a:pPr>
            <a:r>
              <a:rPr lang="pt-BR"/>
              <a:t>China</a:t>
            </a:r>
          </a:p>
        </p:txBody>
      </p:sp>
      <p:pic>
        <p:nvPicPr>
          <p:cNvPr id="263" name="Shape 263"/>
          <p:cNvPicPr preferRelativeResize="0"/>
          <p:nvPr/>
        </p:nvPicPr>
        <p:blipFill>
          <a:blip r:embed="rId3">
            <a:alphaModFix/>
          </a:blip>
          <a:stretch>
            <a:fillRect/>
          </a:stretch>
        </p:blipFill>
        <p:spPr>
          <a:xfrm>
            <a:off x="2690062" y="1541325"/>
            <a:ext cx="3763875" cy="3167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pt-BR"/>
              <a:t>XISTO NA ATUALIDADE: QUESTÕES ECONÔMICAS</a:t>
            </a:r>
          </a:p>
        </p:txBody>
      </p:sp>
      <p:sp>
        <p:nvSpPr>
          <p:cNvPr id="269" name="Shape 269"/>
          <p:cNvSpPr txBox="1"/>
          <p:nvPr>
            <p:ph idx="1" type="body"/>
          </p:nvPr>
        </p:nvSpPr>
        <p:spPr>
          <a:xfrm>
            <a:off x="311700" y="1278100"/>
            <a:ext cx="8520600" cy="393300"/>
          </a:xfrm>
          <a:prstGeom prst="rect">
            <a:avLst/>
          </a:prstGeom>
        </p:spPr>
        <p:txBody>
          <a:bodyPr anchorCtr="0" anchor="t" bIns="91425" lIns="91425" rIns="91425" tIns="91425">
            <a:noAutofit/>
          </a:bodyPr>
          <a:lstStyle/>
          <a:p>
            <a:pPr indent="-228600" lvl="0" marL="457200" rtl="0">
              <a:spcBef>
                <a:spcPts val="0"/>
              </a:spcBef>
              <a:buChar char="●"/>
            </a:pPr>
            <a:r>
              <a:rPr lang="pt-BR"/>
              <a:t>Brasil</a:t>
            </a:r>
          </a:p>
        </p:txBody>
      </p:sp>
      <p:pic>
        <p:nvPicPr>
          <p:cNvPr id="270" name="Shape 270"/>
          <p:cNvPicPr preferRelativeResize="0"/>
          <p:nvPr/>
        </p:nvPicPr>
        <p:blipFill>
          <a:blip r:embed="rId3">
            <a:alphaModFix/>
          </a:blip>
          <a:stretch>
            <a:fillRect/>
          </a:stretch>
        </p:blipFill>
        <p:spPr>
          <a:xfrm>
            <a:off x="2963600" y="1671400"/>
            <a:ext cx="3216790" cy="3167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707400"/>
          </a:xfrm>
          <a:prstGeom prst="rect">
            <a:avLst/>
          </a:prstGeom>
        </p:spPr>
        <p:txBody>
          <a:bodyPr anchorCtr="0" anchor="t" bIns="91425" lIns="91425" rIns="91425" tIns="91425">
            <a:noAutofit/>
          </a:bodyPr>
          <a:lstStyle/>
          <a:p>
            <a:pPr lvl="0" rtl="0" algn="ctr">
              <a:spcBef>
                <a:spcPts val="0"/>
              </a:spcBef>
              <a:buNone/>
            </a:pPr>
            <a:r>
              <a:rPr lang="pt-BR"/>
              <a:t>O QUE É O PETRÓLEO?</a:t>
            </a:r>
          </a:p>
        </p:txBody>
      </p:sp>
      <p:pic>
        <p:nvPicPr>
          <p:cNvPr id="85" name="Shape 85"/>
          <p:cNvPicPr preferRelativeResize="0"/>
          <p:nvPr/>
        </p:nvPicPr>
        <p:blipFill>
          <a:blip r:embed="rId3">
            <a:alphaModFix/>
          </a:blip>
          <a:stretch>
            <a:fillRect/>
          </a:stretch>
        </p:blipFill>
        <p:spPr>
          <a:xfrm>
            <a:off x="2601475" y="1623250"/>
            <a:ext cx="3941050" cy="2311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707400"/>
          </a:xfrm>
          <a:prstGeom prst="rect">
            <a:avLst/>
          </a:prstGeom>
        </p:spPr>
        <p:txBody>
          <a:bodyPr anchorCtr="0" anchor="t" bIns="91425" lIns="91425" rIns="91425" tIns="91425">
            <a:noAutofit/>
          </a:bodyPr>
          <a:lstStyle/>
          <a:p>
            <a:pPr lvl="0" algn="ctr">
              <a:spcBef>
                <a:spcPts val="0"/>
              </a:spcBef>
              <a:buNone/>
            </a:pPr>
            <a:r>
              <a:rPr lang="pt-BR"/>
              <a:t>CLASSIFICAÇÃO DO PETRÓLEO</a:t>
            </a:r>
          </a:p>
        </p:txBody>
      </p:sp>
      <p:sp>
        <p:nvSpPr>
          <p:cNvPr id="91" name="Shape 91"/>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lr>
                <a:srgbClr val="000000"/>
              </a:buClr>
              <a:buChar char="●"/>
            </a:pPr>
            <a:r>
              <a:rPr b="1" lang="pt-BR">
                <a:solidFill>
                  <a:srgbClr val="000000"/>
                </a:solidFill>
              </a:rPr>
              <a:t>Petróleo Brent</a:t>
            </a:r>
            <a:br>
              <a:rPr lang="pt-BR" sz="1200">
                <a:solidFill>
                  <a:srgbClr val="000000"/>
                </a:solidFill>
                <a:latin typeface="Arial"/>
                <a:ea typeface="Arial"/>
                <a:cs typeface="Arial"/>
                <a:sym typeface="Arial"/>
              </a:rPr>
            </a:br>
            <a:r>
              <a:rPr lang="pt-BR" sz="1200">
                <a:solidFill>
                  <a:srgbClr val="000000"/>
                </a:solidFill>
                <a:latin typeface="Arial"/>
                <a:ea typeface="Arial"/>
                <a:cs typeface="Arial"/>
                <a:sym typeface="Arial"/>
              </a:rPr>
              <a:t>- petróleo produzido na região do Mar do Norte, provenientes dos sistemas de exploração petrolífera de Brent e Ninian. É o petróleo na sua forma bruta (crú) sem passar pelo sistema de refino.</a:t>
            </a:r>
          </a:p>
          <a:p>
            <a:pPr indent="-228600" lvl="0" marL="457200" rtl="0">
              <a:spcBef>
                <a:spcPts val="0"/>
              </a:spcBef>
              <a:buClr>
                <a:srgbClr val="000000"/>
              </a:buClr>
              <a:buChar char="●"/>
            </a:pPr>
            <a:r>
              <a:rPr b="1" lang="pt-BR">
                <a:solidFill>
                  <a:srgbClr val="000000"/>
                </a:solidFill>
              </a:rPr>
              <a:t>Petróleo Light </a:t>
            </a:r>
            <a:br>
              <a:rPr lang="pt-BR" sz="1200">
                <a:solidFill>
                  <a:srgbClr val="000000"/>
                </a:solidFill>
                <a:latin typeface="Arial"/>
                <a:ea typeface="Arial"/>
                <a:cs typeface="Arial"/>
                <a:sym typeface="Arial"/>
              </a:rPr>
            </a:br>
            <a:r>
              <a:rPr lang="pt-BR" sz="1200">
                <a:solidFill>
                  <a:srgbClr val="000000"/>
                </a:solidFill>
                <a:latin typeface="Arial"/>
                <a:ea typeface="Arial"/>
                <a:cs typeface="Arial"/>
                <a:sym typeface="Arial"/>
              </a:rPr>
              <a:t>- </a:t>
            </a:r>
            <a:r>
              <a:rPr lang="pt-BR" sz="1000">
                <a:solidFill>
                  <a:srgbClr val="000000"/>
                </a:solidFill>
                <a:latin typeface="Arial"/>
                <a:ea typeface="Arial"/>
                <a:cs typeface="Arial"/>
                <a:sym typeface="Arial"/>
              </a:rPr>
              <a:t>petróleo leve, sem impurezas, que já passou pelo sistema de refino.</a:t>
            </a:r>
          </a:p>
          <a:p>
            <a:pPr indent="-228600" lvl="0" marL="457200" rtl="0">
              <a:spcBef>
                <a:spcPts val="0"/>
              </a:spcBef>
              <a:buClr>
                <a:srgbClr val="000000"/>
              </a:buClr>
              <a:buChar char="●"/>
            </a:pPr>
            <a:r>
              <a:rPr b="1" lang="pt-BR">
                <a:solidFill>
                  <a:srgbClr val="000000"/>
                </a:solidFill>
              </a:rPr>
              <a:t>Petróleo Naftênico</a:t>
            </a:r>
            <a:br>
              <a:rPr lang="pt-BR" sz="1200">
                <a:solidFill>
                  <a:srgbClr val="000000"/>
                </a:solidFill>
                <a:latin typeface="Arial"/>
                <a:ea typeface="Arial"/>
                <a:cs typeface="Arial"/>
                <a:sym typeface="Arial"/>
              </a:rPr>
            </a:br>
            <a:r>
              <a:rPr lang="pt-BR" sz="1200">
                <a:solidFill>
                  <a:srgbClr val="000000"/>
                </a:solidFill>
                <a:latin typeface="Arial"/>
                <a:ea typeface="Arial"/>
                <a:cs typeface="Arial"/>
                <a:sym typeface="Arial"/>
              </a:rPr>
              <a:t>- </a:t>
            </a:r>
            <a:r>
              <a:rPr lang="pt-BR" sz="1000">
                <a:solidFill>
                  <a:srgbClr val="000000"/>
                </a:solidFill>
                <a:latin typeface="Arial"/>
                <a:ea typeface="Arial"/>
                <a:cs typeface="Arial"/>
                <a:sym typeface="Arial"/>
              </a:rPr>
              <a:t>petróleo com grande quantidade de hidrocarbonetos naftênicos.</a:t>
            </a:r>
          </a:p>
          <a:p>
            <a:pPr indent="-228600" lvl="0" marL="457200" rtl="0">
              <a:spcBef>
                <a:spcPts val="0"/>
              </a:spcBef>
              <a:buClr>
                <a:srgbClr val="000000"/>
              </a:buClr>
              <a:buChar char="●"/>
            </a:pPr>
            <a:r>
              <a:rPr b="1" lang="pt-BR">
                <a:solidFill>
                  <a:srgbClr val="000000"/>
                </a:solidFill>
              </a:rPr>
              <a:t>Petróleo Parafínico</a:t>
            </a:r>
            <a:br>
              <a:rPr lang="pt-BR" sz="1200">
                <a:solidFill>
                  <a:srgbClr val="000000"/>
                </a:solidFill>
                <a:latin typeface="Arial"/>
                <a:ea typeface="Arial"/>
                <a:cs typeface="Arial"/>
                <a:sym typeface="Arial"/>
              </a:rPr>
            </a:br>
            <a:r>
              <a:rPr lang="pt-BR" sz="1200">
                <a:solidFill>
                  <a:srgbClr val="000000"/>
                </a:solidFill>
                <a:latin typeface="Arial"/>
                <a:ea typeface="Arial"/>
                <a:cs typeface="Arial"/>
                <a:sym typeface="Arial"/>
              </a:rPr>
              <a:t>- </a:t>
            </a:r>
            <a:r>
              <a:rPr lang="pt-BR" sz="1000">
                <a:solidFill>
                  <a:srgbClr val="000000"/>
                </a:solidFill>
                <a:latin typeface="Arial"/>
                <a:ea typeface="Arial"/>
                <a:cs typeface="Arial"/>
                <a:sym typeface="Arial"/>
              </a:rPr>
              <a:t>petróleo com grande concentração de hidrocarbonetos parafínicos.</a:t>
            </a:r>
          </a:p>
          <a:p>
            <a:pPr indent="-228600" lvl="0" marL="457200" rtl="0">
              <a:spcBef>
                <a:spcPts val="0"/>
              </a:spcBef>
              <a:buClr>
                <a:srgbClr val="000000"/>
              </a:buClr>
              <a:buChar char="●"/>
            </a:pPr>
            <a:r>
              <a:rPr b="1" lang="pt-BR">
                <a:solidFill>
                  <a:srgbClr val="000000"/>
                </a:solidFill>
              </a:rPr>
              <a:t>Petróleo Aromático</a:t>
            </a:r>
            <a:br>
              <a:rPr lang="pt-BR" sz="1200">
                <a:solidFill>
                  <a:srgbClr val="000000"/>
                </a:solidFill>
                <a:latin typeface="Arial"/>
                <a:ea typeface="Arial"/>
                <a:cs typeface="Arial"/>
                <a:sym typeface="Arial"/>
              </a:rPr>
            </a:br>
            <a:r>
              <a:rPr lang="pt-BR" sz="1200">
                <a:solidFill>
                  <a:srgbClr val="000000"/>
                </a:solidFill>
                <a:latin typeface="Arial"/>
                <a:ea typeface="Arial"/>
                <a:cs typeface="Arial"/>
                <a:sym typeface="Arial"/>
              </a:rPr>
              <a:t>- Possui</a:t>
            </a:r>
            <a:r>
              <a:rPr lang="pt-BR" sz="1000">
                <a:solidFill>
                  <a:srgbClr val="000000"/>
                </a:solidFill>
                <a:latin typeface="Arial"/>
                <a:ea typeface="Arial"/>
                <a:cs typeface="Arial"/>
                <a:sym typeface="Arial"/>
              </a:rPr>
              <a:t> grande concentração de hidrocarbonetos aromáticos.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707400"/>
          </a:xfrm>
          <a:prstGeom prst="rect">
            <a:avLst/>
          </a:prstGeom>
        </p:spPr>
        <p:txBody>
          <a:bodyPr anchorCtr="0" anchor="t" bIns="91425" lIns="91425" rIns="91425" tIns="91425">
            <a:noAutofit/>
          </a:bodyPr>
          <a:lstStyle/>
          <a:p>
            <a:pPr lvl="0" algn="ctr">
              <a:spcBef>
                <a:spcPts val="0"/>
              </a:spcBef>
              <a:buNone/>
            </a:pPr>
            <a:r>
              <a:rPr lang="pt-BR"/>
              <a:t>REFINAMENTO DO PETRÓLEO</a:t>
            </a:r>
          </a:p>
        </p:txBody>
      </p:sp>
      <p:sp>
        <p:nvSpPr>
          <p:cNvPr id="97" name="Shape 97"/>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457200" lvl="0" rtl="0" algn="just">
              <a:lnSpc>
                <a:spcPct val="100000"/>
              </a:lnSpc>
              <a:spcBef>
                <a:spcPts val="0"/>
              </a:spcBef>
              <a:spcAft>
                <a:spcPts val="0"/>
              </a:spcAft>
              <a:buNone/>
            </a:pPr>
            <a:r>
              <a:rPr b="1" lang="pt-BR" sz="1200">
                <a:solidFill>
                  <a:schemeClr val="accent1"/>
                </a:solidFill>
                <a:latin typeface="Arial"/>
                <a:ea typeface="Arial"/>
                <a:cs typeface="Arial"/>
                <a:sym typeface="Arial"/>
              </a:rPr>
              <a:t>1.</a:t>
            </a:r>
            <a:r>
              <a:rPr lang="pt-BR" sz="1200">
                <a:solidFill>
                  <a:srgbClr val="000000"/>
                </a:solidFill>
                <a:latin typeface="Arial"/>
                <a:ea typeface="Arial"/>
                <a:cs typeface="Arial"/>
                <a:sym typeface="Arial"/>
              </a:rPr>
              <a:t> O produto extraído dos reservatórios é submetido a uma </a:t>
            </a:r>
          </a:p>
          <a:p>
            <a:pPr lvl="0" rtl="0" algn="just">
              <a:lnSpc>
                <a:spcPct val="100000"/>
              </a:lnSpc>
              <a:spcBef>
                <a:spcPts val="0"/>
              </a:spcBef>
              <a:spcAft>
                <a:spcPts val="0"/>
              </a:spcAft>
              <a:buNone/>
            </a:pPr>
            <a:r>
              <a:rPr lang="pt-BR" sz="1200">
                <a:solidFill>
                  <a:srgbClr val="000000"/>
                </a:solidFill>
                <a:latin typeface="Arial"/>
                <a:ea typeface="Arial"/>
                <a:cs typeface="Arial"/>
                <a:sym typeface="Arial"/>
              </a:rPr>
              <a:t>           separação gás-óleo-água livre e desidratação do óleo para</a:t>
            </a:r>
          </a:p>
          <a:p>
            <a:pPr lvl="0" rtl="0" algn="just">
              <a:lnSpc>
                <a:spcPct val="100000"/>
              </a:lnSpc>
              <a:spcBef>
                <a:spcPts val="0"/>
              </a:spcBef>
              <a:spcAft>
                <a:spcPts val="0"/>
              </a:spcAft>
              <a:buNone/>
            </a:pPr>
            <a:r>
              <a:rPr lang="pt-BR" sz="1200">
                <a:solidFill>
                  <a:srgbClr val="000000"/>
                </a:solidFill>
                <a:latin typeface="Arial"/>
                <a:ea typeface="Arial"/>
                <a:cs typeface="Arial"/>
                <a:sym typeface="Arial"/>
              </a:rPr>
              <a:t>           retirada de água e sais presentes no petróleo.</a:t>
            </a:r>
          </a:p>
          <a:p>
            <a:pPr lvl="0" rtl="0" algn="just">
              <a:lnSpc>
                <a:spcPct val="100000"/>
              </a:lnSpc>
              <a:spcBef>
                <a:spcPts val="0"/>
              </a:spcBef>
              <a:spcAft>
                <a:spcPts val="0"/>
              </a:spcAft>
              <a:buNone/>
            </a:pPr>
            <a:r>
              <a:t/>
            </a:r>
            <a:endParaRPr sz="1200">
              <a:solidFill>
                <a:srgbClr val="000000"/>
              </a:solidFill>
              <a:latin typeface="Arial"/>
              <a:ea typeface="Arial"/>
              <a:cs typeface="Arial"/>
              <a:sym typeface="Arial"/>
            </a:endParaRPr>
          </a:p>
          <a:p>
            <a:pPr indent="457200" lvl="0" rtl="0" algn="just">
              <a:lnSpc>
                <a:spcPct val="100000"/>
              </a:lnSpc>
              <a:spcBef>
                <a:spcPts val="0"/>
              </a:spcBef>
              <a:spcAft>
                <a:spcPts val="0"/>
              </a:spcAft>
              <a:buNone/>
            </a:pPr>
            <a:r>
              <a:rPr b="1" lang="pt-BR" sz="1200">
                <a:solidFill>
                  <a:schemeClr val="accent1"/>
                </a:solidFill>
                <a:latin typeface="Arial"/>
                <a:ea typeface="Arial"/>
                <a:cs typeface="Arial"/>
                <a:sym typeface="Arial"/>
              </a:rPr>
              <a:t>2.</a:t>
            </a:r>
            <a:r>
              <a:rPr lang="pt-BR" sz="1200">
                <a:solidFill>
                  <a:srgbClr val="000000"/>
                </a:solidFill>
                <a:latin typeface="Arial"/>
                <a:ea typeface="Arial"/>
                <a:cs typeface="Arial"/>
                <a:sym typeface="Arial"/>
              </a:rPr>
              <a:t> O óleo bruto resultante é bombeado a um forno e em seguida,</a:t>
            </a:r>
          </a:p>
          <a:p>
            <a:pPr lvl="0" rtl="0" algn="just">
              <a:lnSpc>
                <a:spcPct val="100000"/>
              </a:lnSpc>
              <a:spcBef>
                <a:spcPts val="0"/>
              </a:spcBef>
              <a:spcAft>
                <a:spcPts val="0"/>
              </a:spcAft>
              <a:buNone/>
            </a:pPr>
            <a:r>
              <a:rPr lang="pt-BR" sz="1200">
                <a:solidFill>
                  <a:srgbClr val="000000"/>
                </a:solidFill>
                <a:latin typeface="Arial"/>
                <a:ea typeface="Arial"/>
                <a:cs typeface="Arial"/>
                <a:sym typeface="Arial"/>
              </a:rPr>
              <a:t>           é encaminhado a uma torre de destilação atmosférica, </a:t>
            </a:r>
          </a:p>
          <a:p>
            <a:pPr lvl="0" rtl="0" algn="just">
              <a:lnSpc>
                <a:spcPct val="100000"/>
              </a:lnSpc>
              <a:spcBef>
                <a:spcPts val="0"/>
              </a:spcBef>
              <a:spcAft>
                <a:spcPts val="0"/>
              </a:spcAft>
              <a:buNone/>
            </a:pPr>
            <a:r>
              <a:rPr lang="pt-BR" sz="1200">
                <a:solidFill>
                  <a:srgbClr val="000000"/>
                </a:solidFill>
                <a:latin typeface="Arial"/>
                <a:ea typeface="Arial"/>
                <a:cs typeface="Arial"/>
                <a:sym typeface="Arial"/>
              </a:rPr>
              <a:t>           também conhecida como destilação fracionada, onde </a:t>
            </a:r>
          </a:p>
          <a:p>
            <a:pPr lvl="0" rtl="0" algn="just">
              <a:lnSpc>
                <a:spcPct val="100000"/>
              </a:lnSpc>
              <a:spcBef>
                <a:spcPts val="0"/>
              </a:spcBef>
              <a:spcAft>
                <a:spcPts val="0"/>
              </a:spcAft>
              <a:buNone/>
            </a:pPr>
            <a:r>
              <a:rPr lang="pt-BR" sz="1200">
                <a:solidFill>
                  <a:srgbClr val="000000"/>
                </a:solidFill>
                <a:latin typeface="Arial"/>
                <a:ea typeface="Arial"/>
                <a:cs typeface="Arial"/>
                <a:sym typeface="Arial"/>
              </a:rPr>
              <a:t>           ocorrerá a primeira etapa de separação de seus derivados.</a:t>
            </a:r>
          </a:p>
          <a:p>
            <a:pPr lvl="0" rtl="0" algn="just">
              <a:lnSpc>
                <a:spcPct val="100000"/>
              </a:lnSpc>
              <a:spcBef>
                <a:spcPts val="0"/>
              </a:spcBef>
              <a:spcAft>
                <a:spcPts val="0"/>
              </a:spcAft>
              <a:buNone/>
            </a:pPr>
            <a:r>
              <a:t/>
            </a:r>
            <a:endParaRPr sz="1200">
              <a:solidFill>
                <a:srgbClr val="000000"/>
              </a:solidFill>
              <a:latin typeface="Arial"/>
              <a:ea typeface="Arial"/>
              <a:cs typeface="Arial"/>
              <a:sym typeface="Arial"/>
            </a:endParaRPr>
          </a:p>
          <a:p>
            <a:pPr indent="457200" lvl="0" rtl="0" algn="just">
              <a:lnSpc>
                <a:spcPct val="100000"/>
              </a:lnSpc>
              <a:spcBef>
                <a:spcPts val="0"/>
              </a:spcBef>
              <a:spcAft>
                <a:spcPts val="0"/>
              </a:spcAft>
              <a:buNone/>
            </a:pPr>
            <a:r>
              <a:rPr b="1" lang="pt-BR" sz="1200">
                <a:solidFill>
                  <a:schemeClr val="accent1"/>
                </a:solidFill>
                <a:latin typeface="Arial"/>
                <a:ea typeface="Arial"/>
                <a:cs typeface="Arial"/>
                <a:sym typeface="Arial"/>
              </a:rPr>
              <a:t>3.</a:t>
            </a:r>
            <a:r>
              <a:rPr lang="pt-BR" sz="1200">
                <a:solidFill>
                  <a:srgbClr val="000000"/>
                </a:solidFill>
                <a:latin typeface="Arial"/>
                <a:ea typeface="Arial"/>
                <a:cs typeface="Arial"/>
                <a:sym typeface="Arial"/>
              </a:rPr>
              <a:t> Ao longo da torre de destilação fracionada, há uma série de</a:t>
            </a:r>
          </a:p>
          <a:p>
            <a:pPr lvl="0" rtl="0" algn="just">
              <a:lnSpc>
                <a:spcPct val="100000"/>
              </a:lnSpc>
              <a:spcBef>
                <a:spcPts val="0"/>
              </a:spcBef>
              <a:spcAft>
                <a:spcPts val="0"/>
              </a:spcAft>
              <a:buNone/>
            </a:pPr>
            <a:r>
              <a:rPr lang="pt-BR" sz="1200">
                <a:solidFill>
                  <a:srgbClr val="000000"/>
                </a:solidFill>
                <a:latin typeface="Arial"/>
                <a:ea typeface="Arial"/>
                <a:cs typeface="Arial"/>
                <a:sym typeface="Arial"/>
              </a:rPr>
              <a:t>           pratos (cerca de 30), onde é efetuada a separação dos</a:t>
            </a:r>
          </a:p>
          <a:p>
            <a:pPr lvl="0" rtl="0" algn="just">
              <a:lnSpc>
                <a:spcPct val="100000"/>
              </a:lnSpc>
              <a:spcBef>
                <a:spcPts val="0"/>
              </a:spcBef>
              <a:spcAft>
                <a:spcPts val="0"/>
              </a:spcAft>
              <a:buNone/>
            </a:pPr>
            <a:r>
              <a:rPr lang="pt-BR" sz="1200">
                <a:solidFill>
                  <a:srgbClr val="000000"/>
                </a:solidFill>
                <a:latin typeface="Arial"/>
                <a:ea typeface="Arial"/>
                <a:cs typeface="Arial"/>
                <a:sym typeface="Arial"/>
              </a:rPr>
              <a:t>           derivados do petróleo de acordo com seus pontos de ebulição.</a:t>
            </a:r>
          </a:p>
          <a:p>
            <a:pPr lvl="0" rtl="0" algn="just">
              <a:lnSpc>
                <a:spcPct val="100000"/>
              </a:lnSpc>
              <a:spcBef>
                <a:spcPts val="0"/>
              </a:spcBef>
              <a:spcAft>
                <a:spcPts val="0"/>
              </a:spcAft>
              <a:buNone/>
            </a:pPr>
            <a:r>
              <a:t/>
            </a:r>
            <a:endParaRPr sz="1200">
              <a:solidFill>
                <a:srgbClr val="000000"/>
              </a:solidFill>
              <a:latin typeface="Arial"/>
              <a:ea typeface="Arial"/>
              <a:cs typeface="Arial"/>
              <a:sym typeface="Arial"/>
            </a:endParaRPr>
          </a:p>
          <a:p>
            <a:pPr indent="457200" lvl="0" rtl="0" algn="just">
              <a:lnSpc>
                <a:spcPct val="100000"/>
              </a:lnSpc>
              <a:spcBef>
                <a:spcPts val="0"/>
              </a:spcBef>
              <a:spcAft>
                <a:spcPts val="0"/>
              </a:spcAft>
              <a:buNone/>
            </a:pPr>
            <a:r>
              <a:rPr b="1" lang="pt-BR" sz="1200">
                <a:solidFill>
                  <a:schemeClr val="accent1"/>
                </a:solidFill>
                <a:latin typeface="Arial"/>
                <a:ea typeface="Arial"/>
                <a:cs typeface="Arial"/>
                <a:sym typeface="Arial"/>
              </a:rPr>
              <a:t>4</a:t>
            </a:r>
            <a:r>
              <a:rPr lang="pt-BR" sz="1200">
                <a:solidFill>
                  <a:srgbClr val="000000"/>
                </a:solidFill>
                <a:latin typeface="Arial"/>
                <a:ea typeface="Arial"/>
                <a:cs typeface="Arial"/>
                <a:sym typeface="Arial"/>
              </a:rPr>
              <a:t>. A etapa posterior consiste na destilação à vácuo dos resíduos </a:t>
            </a:r>
          </a:p>
          <a:p>
            <a:pPr lvl="0" rtl="0" algn="just">
              <a:lnSpc>
                <a:spcPct val="100000"/>
              </a:lnSpc>
              <a:spcBef>
                <a:spcPts val="0"/>
              </a:spcBef>
              <a:spcAft>
                <a:spcPts val="0"/>
              </a:spcAft>
              <a:buNone/>
            </a:pPr>
            <a:r>
              <a:rPr lang="pt-BR" sz="1200">
                <a:solidFill>
                  <a:srgbClr val="000000"/>
                </a:solidFill>
                <a:latin typeface="Arial"/>
                <a:ea typeface="Arial"/>
                <a:cs typeface="Arial"/>
                <a:sym typeface="Arial"/>
              </a:rPr>
              <a:t>           da destilação atmosférica após seu aquecimento no forno.</a:t>
            </a:r>
          </a:p>
        </p:txBody>
      </p:sp>
      <p:pic>
        <p:nvPicPr>
          <p:cNvPr descr="refino-do-petroleo.jpg" id="98" name="Shape 98"/>
          <p:cNvPicPr preferRelativeResize="0"/>
          <p:nvPr/>
        </p:nvPicPr>
        <p:blipFill>
          <a:blip r:embed="rId3">
            <a:alphaModFix/>
          </a:blip>
          <a:stretch>
            <a:fillRect/>
          </a:stretch>
        </p:blipFill>
        <p:spPr>
          <a:xfrm>
            <a:off x="5150200" y="1562100"/>
            <a:ext cx="3404300" cy="2126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707400"/>
          </a:xfrm>
          <a:prstGeom prst="rect">
            <a:avLst/>
          </a:prstGeom>
        </p:spPr>
        <p:txBody>
          <a:bodyPr anchorCtr="0" anchor="t" bIns="91425" lIns="91425" rIns="91425" tIns="91425">
            <a:noAutofit/>
          </a:bodyPr>
          <a:lstStyle/>
          <a:p>
            <a:pPr lvl="0" rtl="0" algn="ctr">
              <a:spcBef>
                <a:spcPts val="0"/>
              </a:spcBef>
              <a:buNone/>
            </a:pPr>
            <a:r>
              <a:rPr lang="pt-BR"/>
              <a:t>DERIVADOS DO PETRÓLEO</a:t>
            </a:r>
          </a:p>
        </p:txBody>
      </p:sp>
      <p:pic>
        <p:nvPicPr>
          <p:cNvPr id="104" name="Shape 104"/>
          <p:cNvPicPr preferRelativeResize="0"/>
          <p:nvPr/>
        </p:nvPicPr>
        <p:blipFill>
          <a:blip r:embed="rId3">
            <a:alphaModFix/>
          </a:blip>
          <a:stretch>
            <a:fillRect/>
          </a:stretch>
        </p:blipFill>
        <p:spPr>
          <a:xfrm rot="-1345194">
            <a:off x="623200" y="1877549"/>
            <a:ext cx="2552700" cy="1790700"/>
          </a:xfrm>
          <a:prstGeom prst="rect">
            <a:avLst/>
          </a:prstGeom>
          <a:noFill/>
          <a:ln>
            <a:noFill/>
          </a:ln>
        </p:spPr>
      </p:pic>
      <p:pic>
        <p:nvPicPr>
          <p:cNvPr id="105" name="Shape 105"/>
          <p:cNvPicPr preferRelativeResize="0"/>
          <p:nvPr/>
        </p:nvPicPr>
        <p:blipFill>
          <a:blip r:embed="rId4">
            <a:alphaModFix/>
          </a:blip>
          <a:stretch>
            <a:fillRect/>
          </a:stretch>
        </p:blipFill>
        <p:spPr>
          <a:xfrm>
            <a:off x="3549179" y="2917300"/>
            <a:ext cx="2371725" cy="1924050"/>
          </a:xfrm>
          <a:prstGeom prst="rect">
            <a:avLst/>
          </a:prstGeom>
          <a:noFill/>
          <a:ln>
            <a:noFill/>
          </a:ln>
        </p:spPr>
      </p:pic>
      <p:pic>
        <p:nvPicPr>
          <p:cNvPr id="106" name="Shape 106"/>
          <p:cNvPicPr preferRelativeResize="0"/>
          <p:nvPr/>
        </p:nvPicPr>
        <p:blipFill>
          <a:blip r:embed="rId5">
            <a:alphaModFix/>
          </a:blip>
          <a:stretch>
            <a:fillRect/>
          </a:stretch>
        </p:blipFill>
        <p:spPr>
          <a:xfrm>
            <a:off x="5708429" y="1304825"/>
            <a:ext cx="2918296" cy="19479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707400"/>
          </a:xfrm>
          <a:prstGeom prst="rect">
            <a:avLst/>
          </a:prstGeom>
        </p:spPr>
        <p:txBody>
          <a:bodyPr anchorCtr="0" anchor="t" bIns="91425" lIns="91425" rIns="91425" tIns="91425">
            <a:noAutofit/>
          </a:bodyPr>
          <a:lstStyle/>
          <a:p>
            <a:pPr lvl="0" rtl="0" algn="ctr">
              <a:spcBef>
                <a:spcPts val="0"/>
              </a:spcBef>
              <a:buNone/>
            </a:pPr>
            <a:r>
              <a:rPr lang="pt-BR"/>
              <a:t>COMO O PETRÓLEO É FORMADO?</a:t>
            </a:r>
          </a:p>
        </p:txBody>
      </p:sp>
      <p:pic>
        <p:nvPicPr>
          <p:cNvPr id="112" name="Shape 112"/>
          <p:cNvPicPr preferRelativeResize="0"/>
          <p:nvPr/>
        </p:nvPicPr>
        <p:blipFill>
          <a:blip r:embed="rId3">
            <a:alphaModFix/>
          </a:blip>
          <a:stretch>
            <a:fillRect/>
          </a:stretch>
        </p:blipFill>
        <p:spPr>
          <a:xfrm>
            <a:off x="1065318" y="1432125"/>
            <a:ext cx="3020655" cy="1930200"/>
          </a:xfrm>
          <a:prstGeom prst="rect">
            <a:avLst/>
          </a:prstGeom>
          <a:noFill/>
          <a:ln>
            <a:noFill/>
          </a:ln>
        </p:spPr>
      </p:pic>
      <p:pic>
        <p:nvPicPr>
          <p:cNvPr id="113" name="Shape 113"/>
          <p:cNvPicPr preferRelativeResize="0"/>
          <p:nvPr/>
        </p:nvPicPr>
        <p:blipFill>
          <a:blip r:embed="rId4">
            <a:alphaModFix/>
          </a:blip>
          <a:stretch>
            <a:fillRect/>
          </a:stretch>
        </p:blipFill>
        <p:spPr>
          <a:xfrm>
            <a:off x="4665800" y="1399925"/>
            <a:ext cx="3488700" cy="1962400"/>
          </a:xfrm>
          <a:prstGeom prst="rect">
            <a:avLst/>
          </a:prstGeom>
          <a:noFill/>
          <a:ln>
            <a:noFill/>
          </a:ln>
        </p:spPr>
      </p:pic>
      <p:sp>
        <p:nvSpPr>
          <p:cNvPr id="114" name="Shape 114"/>
          <p:cNvSpPr txBox="1"/>
          <p:nvPr/>
        </p:nvSpPr>
        <p:spPr>
          <a:xfrm>
            <a:off x="552625" y="3513950"/>
            <a:ext cx="8279700" cy="1243800"/>
          </a:xfrm>
          <a:prstGeom prst="rect">
            <a:avLst/>
          </a:prstGeom>
          <a:noFill/>
          <a:ln>
            <a:noFill/>
          </a:ln>
        </p:spPr>
        <p:txBody>
          <a:bodyPr anchorCtr="0" anchor="t" bIns="91425" lIns="91425" rIns="91425" tIns="91425">
            <a:noAutofit/>
          </a:bodyPr>
          <a:lstStyle/>
          <a:p>
            <a:pPr indent="-304800" lvl="0" marL="457200" rtl="0">
              <a:spcBef>
                <a:spcPts val="0"/>
              </a:spcBef>
              <a:buSzPct val="100000"/>
              <a:buChar char="●"/>
            </a:pPr>
            <a:r>
              <a:rPr b="1" lang="pt-BR" sz="1200"/>
              <a:t>Com o aumento da temperatura, as moléculas começam a ser quebradas, gerando compostos orgânicos líquidos e gasosos, num processo denominado catagênese.</a:t>
            </a:r>
          </a:p>
          <a:p>
            <a:pPr indent="-304800" lvl="0" marL="457200" rtl="0">
              <a:spcBef>
                <a:spcPts val="0"/>
              </a:spcBef>
              <a:buSzPct val="100000"/>
              <a:buChar char="●"/>
            </a:pPr>
            <a:r>
              <a:rPr b="1" lang="pt-BR" sz="1200"/>
              <a:t>Após o processo de geração (cozinha de geração) e expulsão, ocorre a migração do óleo e/ou gás através das camadas de rochas adjacentes e porosas, até encontrar uma rocha selante e uma estrutura geológica que detenha seu caminho, sobre a qual ocorrerá a acumulação do óleo e/ou gás em uma rocha porosa chamada rocha reservatório.</a:t>
            </a:r>
          </a:p>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707400"/>
          </a:xfrm>
          <a:prstGeom prst="rect">
            <a:avLst/>
          </a:prstGeom>
        </p:spPr>
        <p:txBody>
          <a:bodyPr anchorCtr="0" anchor="t" bIns="91425" lIns="91425" rIns="91425" tIns="91425">
            <a:noAutofit/>
          </a:bodyPr>
          <a:lstStyle/>
          <a:p>
            <a:pPr lvl="0" rtl="0" algn="ctr">
              <a:spcBef>
                <a:spcPts val="0"/>
              </a:spcBef>
              <a:buNone/>
            </a:pPr>
            <a:r>
              <a:rPr lang="pt-BR"/>
              <a:t>COMPOSIÇÃO QUÍMICA</a:t>
            </a:r>
          </a:p>
        </p:txBody>
      </p:sp>
      <p:pic>
        <p:nvPicPr>
          <p:cNvPr id="120" name="Shape 120"/>
          <p:cNvPicPr preferRelativeResize="0"/>
          <p:nvPr/>
        </p:nvPicPr>
        <p:blipFill>
          <a:blip r:embed="rId3">
            <a:alphaModFix/>
          </a:blip>
          <a:stretch>
            <a:fillRect/>
          </a:stretch>
        </p:blipFill>
        <p:spPr>
          <a:xfrm>
            <a:off x="2458625" y="1458675"/>
            <a:ext cx="4226750" cy="2860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707400"/>
          </a:xfrm>
          <a:prstGeom prst="rect">
            <a:avLst/>
          </a:prstGeom>
        </p:spPr>
        <p:txBody>
          <a:bodyPr anchorCtr="0" anchor="t" bIns="91425" lIns="91425" rIns="91425" tIns="91425">
            <a:noAutofit/>
          </a:bodyPr>
          <a:lstStyle/>
          <a:p>
            <a:pPr lvl="0" algn="ctr">
              <a:spcBef>
                <a:spcPts val="0"/>
              </a:spcBef>
              <a:buNone/>
            </a:pPr>
            <a:r>
              <a:rPr lang="pt-BR"/>
              <a:t>RISCOS AMBIENTAIS</a:t>
            </a:r>
          </a:p>
        </p:txBody>
      </p:sp>
      <p:pic>
        <p:nvPicPr>
          <p:cNvPr descr="equilibrio_carbonato.jpg" id="126" name="Shape 126"/>
          <p:cNvPicPr preferRelativeResize="0"/>
          <p:nvPr/>
        </p:nvPicPr>
        <p:blipFill>
          <a:blip r:embed="rId3">
            <a:alphaModFix/>
          </a:blip>
          <a:stretch>
            <a:fillRect/>
          </a:stretch>
        </p:blipFill>
        <p:spPr>
          <a:xfrm>
            <a:off x="311700" y="2666125"/>
            <a:ext cx="1718575" cy="1113750"/>
          </a:xfrm>
          <a:prstGeom prst="rect">
            <a:avLst/>
          </a:prstGeom>
          <a:noFill/>
          <a:ln>
            <a:noFill/>
          </a:ln>
        </p:spPr>
      </p:pic>
      <p:sp>
        <p:nvSpPr>
          <p:cNvPr id="127" name="Shape 127"/>
          <p:cNvSpPr txBox="1"/>
          <p:nvPr/>
        </p:nvSpPr>
        <p:spPr>
          <a:xfrm>
            <a:off x="2072150" y="1277500"/>
            <a:ext cx="2749500" cy="1113900"/>
          </a:xfrm>
          <a:prstGeom prst="rect">
            <a:avLst/>
          </a:prstGeom>
          <a:noFill/>
          <a:ln>
            <a:noFill/>
          </a:ln>
        </p:spPr>
        <p:txBody>
          <a:bodyPr anchorCtr="0" anchor="t" bIns="91425" lIns="91425" rIns="91425" tIns="91425">
            <a:noAutofit/>
          </a:bodyPr>
          <a:lstStyle/>
          <a:p>
            <a:pPr lvl="0">
              <a:spcBef>
                <a:spcPts val="0"/>
              </a:spcBef>
              <a:buNone/>
            </a:pPr>
            <a:r>
              <a:rPr b="1" lang="pt-BR" sz="1000"/>
              <a:t>Aquecimento Global:</a:t>
            </a:r>
            <a:r>
              <a:rPr lang="pt-BR" sz="1000"/>
              <a:t> quando queimado, o petróleo libera dióxido de carbono, um gás de efeito estufa.Junto com a queima de carvão, a combustão de petróleo pode ser o maior contribuinte para o aumento do CO2 atmosférico, que tem aumentado ao longo dos últimos 150 anos</a:t>
            </a:r>
          </a:p>
          <a:p>
            <a:pPr lvl="0">
              <a:spcBef>
                <a:spcPts val="0"/>
              </a:spcBef>
              <a:buNone/>
            </a:pPr>
            <a:r>
              <a:t/>
            </a:r>
            <a:endParaRPr sz="1000"/>
          </a:p>
          <a:p>
            <a:pPr lvl="0" rtl="0">
              <a:spcBef>
                <a:spcPts val="0"/>
              </a:spcBef>
              <a:buNone/>
            </a:pPr>
            <a:r>
              <a:t/>
            </a:r>
            <a:endParaRPr sz="1000"/>
          </a:p>
        </p:txBody>
      </p:sp>
      <p:pic>
        <p:nvPicPr>
          <p:cNvPr descr="20160511101028104361i.jpg" id="128" name="Shape 128"/>
          <p:cNvPicPr preferRelativeResize="0"/>
          <p:nvPr/>
        </p:nvPicPr>
        <p:blipFill>
          <a:blip r:embed="rId4">
            <a:alphaModFix/>
          </a:blip>
          <a:stretch>
            <a:fillRect/>
          </a:stretch>
        </p:blipFill>
        <p:spPr>
          <a:xfrm>
            <a:off x="311700" y="1350637"/>
            <a:ext cx="1718575" cy="1081630"/>
          </a:xfrm>
          <a:prstGeom prst="rect">
            <a:avLst/>
          </a:prstGeom>
          <a:noFill/>
          <a:ln>
            <a:noFill/>
          </a:ln>
        </p:spPr>
      </p:pic>
      <p:sp>
        <p:nvSpPr>
          <p:cNvPr id="129" name="Shape 129"/>
          <p:cNvSpPr txBox="1"/>
          <p:nvPr/>
        </p:nvSpPr>
        <p:spPr>
          <a:xfrm>
            <a:off x="4553375" y="3601125"/>
            <a:ext cx="3862800" cy="450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30" name="Shape 130"/>
          <p:cNvSpPr txBox="1"/>
          <p:nvPr/>
        </p:nvSpPr>
        <p:spPr>
          <a:xfrm>
            <a:off x="2072150" y="2648200"/>
            <a:ext cx="2816400" cy="1149600"/>
          </a:xfrm>
          <a:prstGeom prst="rect">
            <a:avLst/>
          </a:prstGeom>
          <a:noFill/>
          <a:ln>
            <a:noFill/>
          </a:ln>
        </p:spPr>
        <p:txBody>
          <a:bodyPr anchorCtr="0" anchor="t" bIns="91425" lIns="91425" rIns="91425" tIns="91425">
            <a:noAutofit/>
          </a:bodyPr>
          <a:lstStyle/>
          <a:p>
            <a:pPr lvl="0">
              <a:spcBef>
                <a:spcPts val="0"/>
              </a:spcBef>
              <a:buNone/>
            </a:pPr>
            <a:r>
              <a:rPr b="1" lang="pt-BR" sz="1000"/>
              <a:t>Acidificação dos Oceanos:</a:t>
            </a:r>
            <a:r>
              <a:rPr lang="pt-BR" sz="1000"/>
              <a:t> é o aumento da acidez dos oceanos causado pela absorção de dióxido de carbono (CO2) da atmosfera. Este aumento da acidez inibe toda a vida marinha - tem um impacto maior sobre organismos menores e depois afeta organismos maiores.</a:t>
            </a:r>
          </a:p>
          <a:p>
            <a:pPr lvl="0">
              <a:spcBef>
                <a:spcPts val="0"/>
              </a:spcBef>
              <a:buNone/>
            </a:pPr>
            <a:r>
              <a:t/>
            </a:r>
            <a:endParaRPr/>
          </a:p>
        </p:txBody>
      </p:sp>
      <p:pic>
        <p:nvPicPr>
          <p:cNvPr descr="extração-de-petróleo.jpg" id="131" name="Shape 131"/>
          <p:cNvPicPr preferRelativeResize="0"/>
          <p:nvPr/>
        </p:nvPicPr>
        <p:blipFill>
          <a:blip r:embed="rId5">
            <a:alphaModFix/>
          </a:blip>
          <a:stretch>
            <a:fillRect/>
          </a:stretch>
        </p:blipFill>
        <p:spPr>
          <a:xfrm>
            <a:off x="4888550" y="1309775"/>
            <a:ext cx="1718576" cy="1081625"/>
          </a:xfrm>
          <a:prstGeom prst="rect">
            <a:avLst/>
          </a:prstGeom>
          <a:noFill/>
          <a:ln>
            <a:noFill/>
          </a:ln>
        </p:spPr>
      </p:pic>
      <p:sp>
        <p:nvSpPr>
          <p:cNvPr id="132" name="Shape 132"/>
          <p:cNvSpPr txBox="1"/>
          <p:nvPr/>
        </p:nvSpPr>
        <p:spPr>
          <a:xfrm>
            <a:off x="7430250" y="2648875"/>
            <a:ext cx="3862800" cy="450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33" name="Shape 133"/>
          <p:cNvSpPr txBox="1"/>
          <p:nvPr/>
        </p:nvSpPr>
        <p:spPr>
          <a:xfrm>
            <a:off x="6607125" y="1207075"/>
            <a:ext cx="2425800" cy="1184400"/>
          </a:xfrm>
          <a:prstGeom prst="rect">
            <a:avLst/>
          </a:prstGeom>
          <a:noFill/>
          <a:ln>
            <a:noFill/>
          </a:ln>
        </p:spPr>
        <p:txBody>
          <a:bodyPr anchorCtr="0" anchor="t" bIns="91425" lIns="91425" rIns="91425" tIns="91425">
            <a:noAutofit/>
          </a:bodyPr>
          <a:lstStyle/>
          <a:p>
            <a:pPr lvl="0">
              <a:spcBef>
                <a:spcPts val="0"/>
              </a:spcBef>
              <a:buNone/>
            </a:pPr>
            <a:r>
              <a:rPr b="1" lang="pt-BR" sz="1000"/>
              <a:t>Extração:</a:t>
            </a:r>
            <a:r>
              <a:rPr lang="pt-BR" sz="1000"/>
              <a:t> </a:t>
            </a:r>
            <a:r>
              <a:rPr lang="pt-BR" sz="1000"/>
              <a:t>A extração do petróleo é simplesmente a remoção do recurso a partir da reserva.O petróleo é frequentemente recuperado como uma emulsão de água e óleo. A extração é cara e, por vezes, prejudicial ao ambiente.</a:t>
            </a:r>
          </a:p>
          <a:p>
            <a:pPr lvl="0">
              <a:spcBef>
                <a:spcPts val="0"/>
              </a:spcBef>
              <a:buNone/>
            </a:pPr>
            <a:r>
              <a:t/>
            </a:r>
            <a:endParaRPr sz="1000"/>
          </a:p>
          <a:p>
            <a:pPr lvl="0">
              <a:spcBef>
                <a:spcPts val="0"/>
              </a:spcBef>
              <a:buNone/>
            </a:pPr>
            <a:r>
              <a:t/>
            </a:r>
            <a:endParaRPr sz="1000"/>
          </a:p>
          <a:p>
            <a:pPr lvl="0">
              <a:spcBef>
                <a:spcPts val="0"/>
              </a:spcBef>
              <a:buNone/>
            </a:pPr>
            <a:r>
              <a:t/>
            </a:r>
            <a:endParaRPr sz="1000"/>
          </a:p>
          <a:p>
            <a:pPr lvl="0">
              <a:spcBef>
                <a:spcPts val="0"/>
              </a:spcBef>
              <a:buNone/>
            </a:pPr>
            <a:r>
              <a:t/>
            </a:r>
            <a:endParaRPr/>
          </a:p>
        </p:txBody>
      </p:sp>
      <p:pic>
        <p:nvPicPr>
          <p:cNvPr descr="crude.jpg" id="134" name="Shape 134"/>
          <p:cNvPicPr preferRelativeResize="0"/>
          <p:nvPr/>
        </p:nvPicPr>
        <p:blipFill>
          <a:blip r:embed="rId6">
            <a:alphaModFix/>
          </a:blip>
          <a:stretch>
            <a:fillRect/>
          </a:stretch>
        </p:blipFill>
        <p:spPr>
          <a:xfrm>
            <a:off x="4888550" y="2682175"/>
            <a:ext cx="1718575" cy="1081625"/>
          </a:xfrm>
          <a:prstGeom prst="rect">
            <a:avLst/>
          </a:prstGeom>
          <a:noFill/>
          <a:ln>
            <a:noFill/>
          </a:ln>
        </p:spPr>
      </p:pic>
      <p:sp>
        <p:nvSpPr>
          <p:cNvPr id="135" name="Shape 135"/>
          <p:cNvSpPr txBox="1"/>
          <p:nvPr/>
        </p:nvSpPr>
        <p:spPr>
          <a:xfrm>
            <a:off x="6612975" y="2574425"/>
            <a:ext cx="2414100" cy="1630200"/>
          </a:xfrm>
          <a:prstGeom prst="rect">
            <a:avLst/>
          </a:prstGeom>
          <a:noFill/>
          <a:ln>
            <a:noFill/>
          </a:ln>
        </p:spPr>
        <p:txBody>
          <a:bodyPr anchorCtr="0" anchor="t" bIns="91425" lIns="91425" rIns="91425" tIns="91425">
            <a:noAutofit/>
          </a:bodyPr>
          <a:lstStyle/>
          <a:p>
            <a:pPr lvl="0">
              <a:spcBef>
                <a:spcPts val="0"/>
              </a:spcBef>
              <a:buNone/>
            </a:pPr>
            <a:r>
              <a:rPr b="1" lang="pt-BR" sz="1000"/>
              <a:t>Derramamento de Petróleo:</a:t>
            </a:r>
            <a:r>
              <a:rPr lang="pt-BR" sz="1000"/>
              <a:t> Os derrames de petróleo no mar são geralmente muito mais prejudiciais do que aqueles em terra, uma vez que eles podem se espalhar por centenas de milhas náuticas em uma mancha de óleo que pode cobrir praias com uma fina camada de óleo. Isso pode matar aves marinhas, mamíferos, moluscos e outros organismos.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